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9" r:id="rId3"/>
    <p:sldId id="257" r:id="rId4"/>
    <p:sldId id="273" r:id="rId5"/>
    <p:sldId id="258" r:id="rId6"/>
    <p:sldId id="259" r:id="rId7"/>
    <p:sldId id="260" r:id="rId8"/>
    <p:sldId id="262" r:id="rId9"/>
    <p:sldId id="263" r:id="rId10"/>
    <p:sldId id="264" r:id="rId11"/>
    <p:sldId id="265" r:id="rId12"/>
    <p:sldId id="266" r:id="rId13"/>
    <p:sldId id="267" r:id="rId14"/>
    <p:sldId id="268"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20658C-B3A1-4170-A508-96715BC473E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9160F36-52AC-4BA3-BC38-B6D89BB74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16B6E1A-86E7-408A-9D6D-C6399D761727}"/>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CFF6059E-4495-481B-901A-2205597208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B23654-C208-49E6-A3F9-730F1DA01034}"/>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416684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1B6529-1BBF-4ACD-9B4F-794B39CA4D3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1C1BA3F-6612-4BAF-A12E-328AF6C7D7F7}"/>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7CCB00-EB2A-42F6-8149-7122F72D64AA}"/>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C413AC64-3690-47FD-AE69-EE0E2E1783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A27FF5-53D9-47DF-B78F-AC171664824F}"/>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203971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1A75A3E-F9EB-4949-882C-7D098785706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DBE9EEC-DD74-49B7-8550-B12861E7BF2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9F3DBA-99CD-4F65-95E5-898875918A0E}"/>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36687E7C-5A05-4B1E-9CEC-8AFAD6CA95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176D5AC-F039-4C3A-BE82-F4D58C4A0D6E}"/>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66224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4F642C-B9E9-4F0F-8280-2232BEA56EF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50C3A30-31E4-43BB-B9E8-1C706F5EECB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E321C5C-25A1-400F-A53F-597DFE098096}"/>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77D7D510-27B9-4E82-9C3B-86D5AE7AE3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A9F0CE-272F-43FA-A00E-CADD128CBB49}"/>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188162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225B75-E5D1-4FAF-B2EE-12698B4FE67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D742106-B168-45B1-841C-A2C7EA3C62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DC8D6C0C-885E-4796-A245-624F9B6A0D4C}"/>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146D60B5-3A61-4CB4-9C72-E155F8F419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6656C1-BF25-43C6-A8B9-DB947D7451D5}"/>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148202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AA4DE9-4D5D-46B8-9AD0-666003E174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1FBCC1-5B7A-4B22-BB00-2839C5F10C18}"/>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570FC1-5D99-4DA9-AECB-C143261B384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C7CA0E8-ED7F-4869-9865-0C2254E0547E}"/>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6" name="Alt Bilgi Yer Tutucusu 5">
            <a:extLst>
              <a:ext uri="{FF2B5EF4-FFF2-40B4-BE49-F238E27FC236}">
                <a16:creationId xmlns:a16="http://schemas.microsoft.com/office/drawing/2014/main" id="{FC271F86-844E-4E2B-86BD-EDEB683A0D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A566A0F-383A-4D59-AFA2-5F31D25ABAF3}"/>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269131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BA00AA-CA74-4E8E-A3DA-662FA0D982E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FDA2861-9221-4531-AABD-D9B21C1994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76D11EAF-DEE9-4486-84EA-02A3843FA1E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AAFD34A-DEFB-479B-87B3-F46D35814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E63E0EBC-B932-463D-A086-9AF349FC77D6}"/>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DE0DDF7-2DF4-4F75-B006-93ED16357E13}"/>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8" name="Alt Bilgi Yer Tutucusu 7">
            <a:extLst>
              <a:ext uri="{FF2B5EF4-FFF2-40B4-BE49-F238E27FC236}">
                <a16:creationId xmlns:a16="http://schemas.microsoft.com/office/drawing/2014/main" id="{8DC75AE8-4D27-49A3-9B1A-DF9C699DC69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A03C8AD-706C-4009-A5ED-B0C455D17DA2}"/>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1352989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1C709A-F56B-45A4-92CC-6A80F81768A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C303A52-25B6-4BE9-92CC-285333973722}"/>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4" name="Alt Bilgi Yer Tutucusu 3">
            <a:extLst>
              <a:ext uri="{FF2B5EF4-FFF2-40B4-BE49-F238E27FC236}">
                <a16:creationId xmlns:a16="http://schemas.microsoft.com/office/drawing/2014/main" id="{AA472F5E-92AF-4D4B-AD4B-95F1A8E6B19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D0D414A-DCD3-422B-B6E9-B884CF110AE6}"/>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51427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DCA8CE9-B952-4700-A280-4ED7319C4E58}"/>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3" name="Alt Bilgi Yer Tutucusu 2">
            <a:extLst>
              <a:ext uri="{FF2B5EF4-FFF2-40B4-BE49-F238E27FC236}">
                <a16:creationId xmlns:a16="http://schemas.microsoft.com/office/drawing/2014/main" id="{60C6A304-C8AF-4101-9F2B-3A3C2A8D39E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C95C582-DFC3-416E-AE9C-53C2CDDA3316}"/>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274211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6EA97E-5527-4119-A05B-4A4040924BB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3CBAFE-0BD9-44AC-B152-DA279071D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849F356-4AFE-453E-BF61-F8268A037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387DDB6-9FA9-44BD-BCB1-440F2A3803E0}"/>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6" name="Alt Bilgi Yer Tutucusu 5">
            <a:extLst>
              <a:ext uri="{FF2B5EF4-FFF2-40B4-BE49-F238E27FC236}">
                <a16:creationId xmlns:a16="http://schemas.microsoft.com/office/drawing/2014/main" id="{84D59BB4-A4B1-4578-B696-D2AFE6A97BD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C4A3D77-17CC-4BBD-85AB-1A9380190A8D}"/>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409656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B9D8FF-9952-455E-93B9-D094D7AB5D3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16D3935-2A22-476A-BA0E-A761580816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82F5977-226D-4177-AD0C-AEAAEA8989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45F3474-38AA-4BA7-9007-381F867599A2}"/>
              </a:ext>
            </a:extLst>
          </p:cNvPr>
          <p:cNvSpPr>
            <a:spLocks noGrp="1"/>
          </p:cNvSpPr>
          <p:nvPr>
            <p:ph type="dt" sz="half" idx="10"/>
          </p:nvPr>
        </p:nvSpPr>
        <p:spPr/>
        <p:txBody>
          <a:bodyPr/>
          <a:lstStyle/>
          <a:p>
            <a:fld id="{4AF36430-84FA-4119-BA8F-C19961C42D68}" type="datetimeFigureOut">
              <a:rPr lang="tr-TR" smtClean="0"/>
              <a:t>5.01.2023</a:t>
            </a:fld>
            <a:endParaRPr lang="tr-TR"/>
          </a:p>
        </p:txBody>
      </p:sp>
      <p:sp>
        <p:nvSpPr>
          <p:cNvPr id="6" name="Alt Bilgi Yer Tutucusu 5">
            <a:extLst>
              <a:ext uri="{FF2B5EF4-FFF2-40B4-BE49-F238E27FC236}">
                <a16:creationId xmlns:a16="http://schemas.microsoft.com/office/drawing/2014/main" id="{2CF2945E-15D4-4077-9D46-FA5E30FD3BC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FFDBD6-8B4E-4306-846E-8CE89420B380}"/>
              </a:ext>
            </a:extLst>
          </p:cNvPr>
          <p:cNvSpPr>
            <a:spLocks noGrp="1"/>
          </p:cNvSpPr>
          <p:nvPr>
            <p:ph type="sldNum" sz="quarter" idx="12"/>
          </p:nvPr>
        </p:nvSpPr>
        <p:spPr/>
        <p:txBody>
          <a:bodyPr/>
          <a:lstStyle/>
          <a:p>
            <a:fld id="{4214383C-4969-4EAE-90DA-F60E3931C81C}" type="slidenum">
              <a:rPr lang="tr-TR" smtClean="0"/>
              <a:t>‹#›</a:t>
            </a:fld>
            <a:endParaRPr lang="tr-TR"/>
          </a:p>
        </p:txBody>
      </p:sp>
    </p:spTree>
    <p:extLst>
      <p:ext uri="{BB962C8B-B14F-4D97-AF65-F5344CB8AC3E}">
        <p14:creationId xmlns:p14="http://schemas.microsoft.com/office/powerpoint/2010/main" val="132550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5B9E5CC-91AA-4EDE-B04B-8F76408AC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101D2BF-E873-4134-B089-9684D0AC6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B832EE-F84D-4CEB-BB0E-A79EE5F7D9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36430-84FA-4119-BA8F-C19961C42D68}" type="datetimeFigureOut">
              <a:rPr lang="tr-TR" smtClean="0"/>
              <a:t>5.01.2023</a:t>
            </a:fld>
            <a:endParaRPr lang="tr-TR"/>
          </a:p>
        </p:txBody>
      </p:sp>
      <p:sp>
        <p:nvSpPr>
          <p:cNvPr id="5" name="Alt Bilgi Yer Tutucusu 4">
            <a:extLst>
              <a:ext uri="{FF2B5EF4-FFF2-40B4-BE49-F238E27FC236}">
                <a16:creationId xmlns:a16="http://schemas.microsoft.com/office/drawing/2014/main" id="{438677D5-C960-48A5-939E-AF3CF76FC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35BD837-FF97-4BA8-B9CD-BE6C868A12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4383C-4969-4EAE-90DA-F60E3931C81C}" type="slidenum">
              <a:rPr lang="tr-TR" smtClean="0"/>
              <a:t>‹#›</a:t>
            </a:fld>
            <a:endParaRPr lang="tr-TR"/>
          </a:p>
        </p:txBody>
      </p:sp>
    </p:spTree>
    <p:extLst>
      <p:ext uri="{BB962C8B-B14F-4D97-AF65-F5344CB8AC3E}">
        <p14:creationId xmlns:p14="http://schemas.microsoft.com/office/powerpoint/2010/main" val="206910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2%A0%20info.tr@dqs.de" TargetMode="External"/><Relationship Id="rId7" Type="http://schemas.openxmlformats.org/officeDocument/2006/relationships/hyperlink" Target="mailto:%C2%A0info.tr@mxns.com" TargetMode="External"/><Relationship Id="rId2" Type="http://schemas.openxmlformats.org/officeDocument/2006/relationships/hyperlink" Target="https://www.qatechnic.com/" TargetMode="External"/><Relationship Id="rId1" Type="http://schemas.openxmlformats.org/officeDocument/2006/relationships/slideLayout" Target="../slideLayouts/slideLayout2.xml"/><Relationship Id="rId6" Type="http://schemas.openxmlformats.org/officeDocument/2006/relationships/hyperlink" Target="https://fqcglobal.org/" TargetMode="External"/><Relationship Id="rId5" Type="http://schemas.openxmlformats.org/officeDocument/2006/relationships/hyperlink" Target="mailto:%C2%A0info@fqcglobal.org" TargetMode="External"/><Relationship Id="rId4" Type="http://schemas.openxmlformats.org/officeDocument/2006/relationships/hyperlink" Target="https://www.dqsglobal.co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tr.tuv.at/tr/home/" TargetMode="External"/><Relationship Id="rId3" Type="http://schemas.openxmlformats.org/officeDocument/2006/relationships/hyperlink" Target="mailto:%C2%A0info.lrqaturkey@lrqa.com;%20ozgul.poyrazoglu@lrqa.com" TargetMode="External"/><Relationship Id="rId7" Type="http://schemas.openxmlformats.org/officeDocument/2006/relationships/hyperlink" Target="mailto:%C2%A0infoturkey@tuv.at" TargetMode="External"/><Relationship Id="rId2" Type="http://schemas.openxmlformats.org/officeDocument/2006/relationships/hyperlink" Target="https://www.kiwa.com/tr/tr/" TargetMode="External"/><Relationship Id="rId1" Type="http://schemas.openxmlformats.org/officeDocument/2006/relationships/slideLayout" Target="../slideLayouts/slideLayout2.xml"/><Relationship Id="rId6" Type="http://schemas.openxmlformats.org/officeDocument/2006/relationships/hyperlink" Target="https://tga.gov.tr/surdurulebilir-turizm-programi-yetkili-firmalar/bilgi@tuv.at" TargetMode="External"/><Relationship Id="rId5" Type="http://schemas.openxmlformats.org/officeDocument/2006/relationships/hyperlink" Target="https://tr.royalcert.com/" TargetMode="External"/><Relationship Id="rId4" Type="http://schemas.openxmlformats.org/officeDocument/2006/relationships/hyperlink" Target="mailto:%C2%A0info@royalcert.com" TargetMode="External"/><Relationship Id="rId9" Type="http://schemas.openxmlformats.org/officeDocument/2006/relationships/hyperlink" Target="mailto:%C2%A0info@trb.com.t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se.org.tr/" TargetMode="External"/><Relationship Id="rId2" Type="http://schemas.openxmlformats.org/officeDocument/2006/relationships/hyperlink" Target="mailto:%C2%A0mduru@tse.org.tr,%20ghb@tse.org.tr" TargetMode="External"/><Relationship Id="rId1" Type="http://schemas.openxmlformats.org/officeDocument/2006/relationships/slideLayout" Target="../slideLayouts/slideLayout2.xml"/><Relationship Id="rId5" Type="http://schemas.openxmlformats.org/officeDocument/2006/relationships/hyperlink" Target="https://www.tuv.com/turkey/tr/" TargetMode="External"/><Relationship Id="rId4" Type="http://schemas.openxmlformats.org/officeDocument/2006/relationships/hyperlink" Target="mailto:%C2%A0info@tr.tuv.com.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17EFCB-79DE-4255-8011-523793649C42}"/>
              </a:ext>
            </a:extLst>
          </p:cNvPr>
          <p:cNvSpPr>
            <a:spLocks noGrp="1"/>
          </p:cNvSpPr>
          <p:nvPr>
            <p:ph type="ctrTitle"/>
          </p:nvPr>
        </p:nvSpPr>
        <p:spPr>
          <a:xfrm>
            <a:off x="1524000" y="1854199"/>
            <a:ext cx="9144000" cy="1007534"/>
          </a:xfrm>
        </p:spPr>
        <p:txBody>
          <a:bodyPr>
            <a:noAutofit/>
          </a:bodyPr>
          <a:lstStyle/>
          <a:p>
            <a:r>
              <a:rPr lang="tr-TR" sz="3600" b="1" dirty="0">
                <a:solidFill>
                  <a:srgbClr val="FF0000"/>
                </a:solidFill>
              </a:rPr>
              <a:t> </a:t>
            </a:r>
            <a:r>
              <a:rPr lang="tr-TR" sz="4000" b="1" dirty="0">
                <a:solidFill>
                  <a:srgbClr val="FF0000"/>
                </a:solidFill>
              </a:rPr>
              <a:t>KARS</a:t>
            </a:r>
            <a:br>
              <a:rPr lang="tr-TR" sz="4000" dirty="0">
                <a:solidFill>
                  <a:srgbClr val="FF0000"/>
                </a:solidFill>
              </a:rPr>
            </a:br>
            <a:r>
              <a:rPr lang="tr-TR" sz="4000" b="1" dirty="0">
                <a:solidFill>
                  <a:srgbClr val="FF0000"/>
                </a:solidFill>
              </a:rPr>
              <a:t>İL KÜLTÜR VE TURİZM MÜDÜRLÜĞÜ</a:t>
            </a:r>
            <a:endParaRPr lang="tr-TR" sz="4000" dirty="0">
              <a:solidFill>
                <a:srgbClr val="FF0000"/>
              </a:solidFill>
            </a:endParaRPr>
          </a:p>
        </p:txBody>
      </p:sp>
      <p:sp>
        <p:nvSpPr>
          <p:cNvPr id="3" name="Alt Başlık 2">
            <a:extLst>
              <a:ext uri="{FF2B5EF4-FFF2-40B4-BE49-F238E27FC236}">
                <a16:creationId xmlns:a16="http://schemas.microsoft.com/office/drawing/2014/main" id="{9DDEEE56-F4ED-48FE-8292-EAAC1E5CB265}"/>
              </a:ext>
            </a:extLst>
          </p:cNvPr>
          <p:cNvSpPr>
            <a:spLocks noGrp="1"/>
          </p:cNvSpPr>
          <p:nvPr>
            <p:ph type="subTitle" idx="1"/>
          </p:nvPr>
        </p:nvSpPr>
        <p:spPr>
          <a:xfrm>
            <a:off x="1524000" y="3742267"/>
            <a:ext cx="9144000" cy="1246717"/>
          </a:xfrm>
        </p:spPr>
        <p:txBody>
          <a:bodyPr>
            <a:normAutofit fontScale="47500" lnSpcReduction="20000"/>
          </a:bodyPr>
          <a:lstStyle/>
          <a:p>
            <a:r>
              <a:rPr lang="tr-TR" sz="6200" b="1" dirty="0"/>
              <a:t>Türkiye Sürdürülebilir Turizm </a:t>
            </a:r>
            <a:endParaRPr lang="tr-TR" sz="6200" dirty="0"/>
          </a:p>
          <a:p>
            <a:r>
              <a:rPr lang="tr-TR" sz="6200" b="1" dirty="0"/>
              <a:t>       Endüstri Kriterleri</a:t>
            </a:r>
            <a:endParaRPr lang="tr-TR" sz="6200" dirty="0"/>
          </a:p>
          <a:p>
            <a:r>
              <a:rPr lang="tr-TR" sz="4000" b="1" dirty="0"/>
              <a:t>        TR-I</a:t>
            </a:r>
          </a:p>
        </p:txBody>
      </p:sp>
      <p:pic>
        <p:nvPicPr>
          <p:cNvPr id="9" name="Resim 8">
            <a:extLst>
              <a:ext uri="{FF2B5EF4-FFF2-40B4-BE49-F238E27FC236}">
                <a16:creationId xmlns:a16="http://schemas.microsoft.com/office/drawing/2014/main" id="{9C73B834-D55E-40DE-A06C-D6235FBAB0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80000" y="0"/>
            <a:ext cx="2167467" cy="1733550"/>
          </a:xfrm>
          <a:prstGeom prst="rect">
            <a:avLst/>
          </a:prstGeom>
          <a:noFill/>
          <a:ln>
            <a:noFill/>
          </a:ln>
        </p:spPr>
      </p:pic>
      <p:pic>
        <p:nvPicPr>
          <p:cNvPr id="11" name="image2.png">
            <a:extLst>
              <a:ext uri="{FF2B5EF4-FFF2-40B4-BE49-F238E27FC236}">
                <a16:creationId xmlns:a16="http://schemas.microsoft.com/office/drawing/2014/main" id="{68AEDBE8-9980-4876-8536-E2CBFB6C0164}"/>
              </a:ext>
            </a:extLst>
          </p:cNvPr>
          <p:cNvPicPr/>
          <p:nvPr/>
        </p:nvPicPr>
        <p:blipFill>
          <a:blip r:embed="rId3" cstate="print"/>
          <a:stretch>
            <a:fillRect/>
          </a:stretch>
        </p:blipFill>
        <p:spPr>
          <a:xfrm>
            <a:off x="4610100" y="5259812"/>
            <a:ext cx="3524250" cy="1246717"/>
          </a:xfrm>
          <a:prstGeom prst="rect">
            <a:avLst/>
          </a:prstGeom>
        </p:spPr>
      </p:pic>
    </p:spTree>
    <p:extLst>
      <p:ext uri="{BB962C8B-B14F-4D97-AF65-F5344CB8AC3E}">
        <p14:creationId xmlns:p14="http://schemas.microsoft.com/office/powerpoint/2010/main" val="296409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560F66D-4DC3-4CC0-86E6-DBE7D808B448}"/>
              </a:ext>
            </a:extLst>
          </p:cNvPr>
          <p:cNvGraphicFramePr>
            <a:graphicFrameLocks noGrp="1"/>
          </p:cNvGraphicFramePr>
          <p:nvPr>
            <p:ph idx="1"/>
            <p:extLst>
              <p:ext uri="{D42A27DB-BD31-4B8C-83A1-F6EECF244321}">
                <p14:modId xmlns:p14="http://schemas.microsoft.com/office/powerpoint/2010/main" val="3083707334"/>
              </p:ext>
            </p:extLst>
          </p:nvPr>
        </p:nvGraphicFramePr>
        <p:xfrm>
          <a:off x="447675" y="123825"/>
          <a:ext cx="11744324" cy="6657975"/>
        </p:xfrm>
        <a:graphic>
          <a:graphicData uri="http://schemas.openxmlformats.org/drawingml/2006/table">
            <a:tbl>
              <a:tblPr firstRow="1" firstCol="1" lastRow="1" lastCol="1" bandRow="1" bandCol="1">
                <a:tableStyleId>{2D5ABB26-0587-4C30-8999-92F81FD0307C}</a:tableStyleId>
              </a:tblPr>
              <a:tblGrid>
                <a:gridCol w="11744324">
                  <a:extLst>
                    <a:ext uri="{9D8B030D-6E8A-4147-A177-3AD203B41FA5}">
                      <a16:colId xmlns:a16="http://schemas.microsoft.com/office/drawing/2014/main" val="1323544607"/>
                    </a:ext>
                  </a:extLst>
                </a:gridCol>
              </a:tblGrid>
              <a:tr h="2338357">
                <a:tc>
                  <a:txBody>
                    <a:bodyPr/>
                    <a:lstStyle/>
                    <a:p>
                      <a:pPr marL="158115" algn="l">
                        <a:spcBef>
                          <a:spcPts val="595"/>
                        </a:spcBef>
                        <a:spcAft>
                          <a:spcPts val="0"/>
                        </a:spcAft>
                      </a:pPr>
                      <a:r>
                        <a:rPr lang="tr-TR" sz="1100" b="1" dirty="0">
                          <a:solidFill>
                            <a:srgbClr val="00B0F0"/>
                          </a:solidFill>
                          <a:effectLst/>
                        </a:rPr>
                        <a:t>  Verimli</a:t>
                      </a:r>
                      <a:r>
                        <a:rPr lang="tr-TR" sz="1100" b="1" spc="-10" dirty="0">
                          <a:solidFill>
                            <a:srgbClr val="00B0F0"/>
                          </a:solidFill>
                          <a:effectLst/>
                        </a:rPr>
                        <a:t> </a:t>
                      </a:r>
                      <a:r>
                        <a:rPr lang="tr-TR" sz="1100" b="1" dirty="0">
                          <a:solidFill>
                            <a:srgbClr val="00B0F0"/>
                          </a:solidFill>
                          <a:effectLst/>
                        </a:rPr>
                        <a:t>satın</a:t>
                      </a:r>
                      <a:r>
                        <a:rPr lang="tr-TR" sz="1100" b="1" spc="-10" dirty="0">
                          <a:solidFill>
                            <a:srgbClr val="00B0F0"/>
                          </a:solidFill>
                          <a:effectLst/>
                        </a:rPr>
                        <a:t> </a:t>
                      </a:r>
                      <a:r>
                        <a:rPr lang="tr-TR" sz="1100" b="1" dirty="0">
                          <a:solidFill>
                            <a:srgbClr val="00B0F0"/>
                          </a:solidFill>
                          <a:effectLst/>
                        </a:rPr>
                        <a:t>alma</a:t>
                      </a:r>
                    </a:p>
                    <a:p>
                      <a:pPr marL="0" indent="0" algn="l">
                        <a:spcAft>
                          <a:spcPts val="700"/>
                        </a:spcAft>
                        <a:buFont typeface="Arial" panose="020B0604020202020204" pitchFamily="34" charset="0"/>
                        <a:buNone/>
                      </a:pPr>
                      <a:r>
                        <a:rPr lang="tr-TR" sz="1100" dirty="0">
                          <a:effectLst/>
                        </a:rPr>
                        <a:t>     </a:t>
                      </a:r>
                      <a:r>
                        <a:rPr lang="en-US" sz="1100" dirty="0" err="1">
                          <a:effectLst/>
                        </a:rPr>
                        <a:t>İşletme</a:t>
                      </a:r>
                      <a:r>
                        <a:rPr lang="en-US" sz="1100" dirty="0">
                          <a:effectLst/>
                        </a:rPr>
                        <a:t>,</a:t>
                      </a:r>
                      <a:r>
                        <a:rPr lang="en-US" sz="1100" spc="5" dirty="0">
                          <a:effectLst/>
                        </a:rPr>
                        <a:t> </a:t>
                      </a:r>
                      <a:r>
                        <a:rPr lang="en-US" sz="1100" dirty="0" err="1">
                          <a:effectLst/>
                        </a:rPr>
                        <a:t>atıkları</a:t>
                      </a:r>
                      <a:r>
                        <a:rPr lang="en-US" sz="1100" dirty="0">
                          <a:effectLst/>
                        </a:rPr>
                        <a:t> </a:t>
                      </a:r>
                      <a:r>
                        <a:rPr lang="en-US" sz="1100" dirty="0" err="1">
                          <a:effectLst/>
                        </a:rPr>
                        <a:t>en</a:t>
                      </a:r>
                      <a:r>
                        <a:rPr lang="en-US" sz="1100" spc="5" dirty="0">
                          <a:effectLst/>
                        </a:rPr>
                        <a:t> </a:t>
                      </a:r>
                      <a:r>
                        <a:rPr lang="en-US" sz="1100" dirty="0" err="1">
                          <a:effectLst/>
                        </a:rPr>
                        <a:t>aza</a:t>
                      </a:r>
                      <a:r>
                        <a:rPr lang="en-US" sz="1100" dirty="0">
                          <a:effectLst/>
                        </a:rPr>
                        <a:t> </a:t>
                      </a:r>
                      <a:r>
                        <a:rPr lang="en-US" sz="1100" dirty="0" err="1">
                          <a:effectLst/>
                        </a:rPr>
                        <a:t>indirmek</a:t>
                      </a:r>
                      <a:r>
                        <a:rPr lang="en-US" sz="1100" spc="5" dirty="0">
                          <a:effectLst/>
                        </a:rPr>
                        <a:t> </a:t>
                      </a:r>
                      <a:r>
                        <a:rPr lang="en-US" sz="1100" dirty="0" err="1">
                          <a:effectLst/>
                        </a:rPr>
                        <a:t>için</a:t>
                      </a:r>
                      <a:r>
                        <a:rPr lang="en-US" sz="1100" spc="5" dirty="0">
                          <a:effectLst/>
                        </a:rPr>
                        <a:t> </a:t>
                      </a:r>
                      <a:r>
                        <a:rPr lang="en-US" sz="1100" dirty="0" err="1">
                          <a:effectLst/>
                        </a:rPr>
                        <a:t>gıda</a:t>
                      </a:r>
                      <a:r>
                        <a:rPr lang="en-US" sz="1100" dirty="0">
                          <a:effectLst/>
                        </a:rPr>
                        <a:t> </a:t>
                      </a:r>
                      <a:r>
                        <a:rPr lang="en-US" sz="1100" dirty="0" err="1">
                          <a:effectLst/>
                        </a:rPr>
                        <a:t>dahil</a:t>
                      </a:r>
                      <a:r>
                        <a:rPr lang="en-US" sz="1100" dirty="0">
                          <a:effectLst/>
                        </a:rPr>
                        <a:t> </a:t>
                      </a:r>
                      <a:r>
                        <a:rPr lang="en-US" sz="1100" dirty="0" err="1">
                          <a:effectLst/>
                        </a:rPr>
                        <a:t>sarf</a:t>
                      </a:r>
                      <a:r>
                        <a:rPr lang="en-US" sz="1100" spc="5" dirty="0">
                          <a:effectLst/>
                        </a:rPr>
                        <a:t> </a:t>
                      </a:r>
                      <a:r>
                        <a:rPr lang="en-US" sz="1100" dirty="0">
                          <a:effectLst/>
                        </a:rPr>
                        <a:t>ve </a:t>
                      </a:r>
                      <a:r>
                        <a:rPr lang="en-US" sz="1100" dirty="0" err="1">
                          <a:effectLst/>
                        </a:rPr>
                        <a:t>tek</a:t>
                      </a:r>
                      <a:r>
                        <a:rPr lang="en-US" sz="1100" dirty="0">
                          <a:effectLst/>
                        </a:rPr>
                        <a:t> </a:t>
                      </a:r>
                      <a:r>
                        <a:rPr lang="en-US" sz="1100" dirty="0" err="1">
                          <a:effectLst/>
                        </a:rPr>
                        <a:t>kullanımlık</a:t>
                      </a:r>
                      <a:r>
                        <a:rPr lang="en-US" sz="1100" dirty="0">
                          <a:effectLst/>
                        </a:rPr>
                        <a:t> </a:t>
                      </a:r>
                      <a:r>
                        <a:rPr lang="en-US" sz="1100" dirty="0" err="1">
                          <a:effectLst/>
                        </a:rPr>
                        <a:t>malların</a:t>
                      </a:r>
                      <a:r>
                        <a:rPr lang="en-US" sz="1100" dirty="0">
                          <a:effectLst/>
                        </a:rPr>
                        <a:t> </a:t>
                      </a:r>
                      <a:r>
                        <a:rPr lang="en-US" sz="1100" dirty="0" err="1">
                          <a:effectLst/>
                        </a:rPr>
                        <a:t>satın</a:t>
                      </a:r>
                      <a:r>
                        <a:rPr lang="en-US" sz="1100" spc="-260" dirty="0">
                          <a:effectLst/>
                        </a:rPr>
                        <a:t> </a:t>
                      </a:r>
                      <a:r>
                        <a:rPr lang="en-US" sz="1100" dirty="0" err="1">
                          <a:effectLst/>
                        </a:rPr>
                        <a:t>alınmasını</a:t>
                      </a:r>
                      <a:r>
                        <a:rPr lang="en-US" sz="1100" spc="-10" dirty="0">
                          <a:effectLst/>
                        </a:rPr>
                        <a:t> </a:t>
                      </a:r>
                      <a:r>
                        <a:rPr lang="en-US" sz="1100" dirty="0" err="1">
                          <a:effectLst/>
                        </a:rPr>
                        <a:t>dikkatle</a:t>
                      </a:r>
                      <a:r>
                        <a:rPr lang="en-US" sz="1100" dirty="0">
                          <a:effectLst/>
                        </a:rPr>
                        <a:t> </a:t>
                      </a:r>
                      <a:r>
                        <a:rPr lang="en-US" sz="1100" dirty="0" err="1">
                          <a:effectLst/>
                        </a:rPr>
                        <a:t>yönetir</a:t>
                      </a:r>
                      <a:r>
                        <a:rPr lang="en-US" sz="1100" dirty="0">
                          <a:effectLst/>
                        </a:rPr>
                        <a:t>.</a:t>
                      </a:r>
                      <a:endParaRPr lang="tr-TR" sz="1100" dirty="0">
                        <a:effectLst/>
                      </a:endParaRPr>
                    </a:p>
                    <a:p>
                      <a:pPr algn="l">
                        <a:spcAft>
                          <a:spcPts val="700"/>
                        </a:spcAft>
                      </a:pPr>
                      <a:r>
                        <a:rPr lang="tr-TR" sz="1100" b="1" dirty="0">
                          <a:solidFill>
                            <a:srgbClr val="FF0000"/>
                          </a:solidFill>
                          <a:effectLst/>
                        </a:rPr>
                        <a:t>İlgili belgeler:</a:t>
                      </a:r>
                    </a:p>
                    <a:p>
                      <a:pPr marL="342900" lvl="0" indent="-342900" algn="l">
                        <a:lnSpc>
                          <a:spcPct val="112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İşletme tarafından hazırlanan ve onaylanan satın alma politika belgesi: gıda dahil verimli satın almayı içermelidir.</a:t>
                      </a:r>
                    </a:p>
                    <a:p>
                      <a:pPr marL="342900" lvl="0" indent="-342900" algn="l">
                        <a:lnSpc>
                          <a:spcPct val="112000"/>
                        </a:lnSpc>
                        <a:spcAft>
                          <a:spcPts val="1500"/>
                        </a:spcAft>
                        <a:buClr>
                          <a:srgbClr val="000000"/>
                        </a:buClr>
                        <a:buSzPts val="1000"/>
                        <a:buFont typeface="Arial" panose="020B0604020202020204" pitchFamily="34" charset="0"/>
                        <a:buChar char="•"/>
                        <a:tabLst>
                          <a:tab pos="466725" algn="l"/>
                        </a:tabLst>
                      </a:pPr>
                      <a:r>
                        <a:rPr lang="tr-TR" sz="1100" u="none" strike="noStrike" spc="0" dirty="0">
                          <a:effectLst/>
                        </a:rPr>
                        <a:t>Verimli satın alma ile bir önceki denetime göre atık oranında düşüşün gerçekleştiğinin belgelendirilmesi</a:t>
                      </a:r>
                    </a:p>
                    <a:p>
                      <a:pPr algn="l">
                        <a:spcAft>
                          <a:spcPts val="0"/>
                        </a:spcAft>
                      </a:pPr>
                      <a:r>
                        <a:rPr lang="tr-TR" sz="1100" b="1" dirty="0">
                          <a:solidFill>
                            <a:srgbClr val="FF0000"/>
                          </a:solidFill>
                          <a:effectLst/>
                        </a:rPr>
                        <a:t>Diğer destekleyici belgeler:</a:t>
                      </a:r>
                    </a:p>
                    <a:p>
                      <a:pPr marL="342900" lvl="0" indent="-342900" algn="l">
                        <a:lnSpc>
                          <a:spcPct val="130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Sıfır Atık Yönetmeliği’ne uyum ve buna uygun bilgilendirme ve eğitimlerin yapılması</a:t>
                      </a:r>
                    </a:p>
                    <a:p>
                      <a:pPr marL="342900" lvl="0" indent="-342900" algn="l">
                        <a:lnSpc>
                          <a:spcPct val="112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Satın alınan tek kullanımlık ürünlerin tedarik, kullanım ve geri dönüşümünü içeren sistem kurulması ve bunun uygulanması</a:t>
                      </a:r>
                    </a:p>
                    <a:p>
                      <a:pPr marL="342900" lvl="0" indent="-342900" algn="l">
                        <a:lnSpc>
                          <a:spcPct val="130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Gıda atıkları ve israfı önleme politika belgesi</a:t>
                      </a:r>
                    </a:p>
                    <a:p>
                      <a:pPr marL="158115" algn="l">
                        <a:spcBef>
                          <a:spcPts val="595"/>
                        </a:spcBef>
                        <a:spcAft>
                          <a:spcPts val="0"/>
                        </a:spcAft>
                      </a:pPr>
                      <a:r>
                        <a:rPr lang="tr-TR" sz="1100" dirty="0">
                          <a:effectLst/>
                        </a:rPr>
                        <a:t>Personelin atık ve geri dönüşüm konusunda eğitilmesi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80372984"/>
                  </a:ext>
                </a:extLst>
              </a:tr>
              <a:tr h="4319618">
                <a:tc>
                  <a:txBody>
                    <a:bodyPr/>
                    <a:lstStyle/>
                    <a:p>
                      <a:pPr marL="158115" algn="l">
                        <a:spcBef>
                          <a:spcPts val="605"/>
                        </a:spcBef>
                        <a:spcAft>
                          <a:spcPts val="0"/>
                        </a:spcAft>
                      </a:pPr>
                      <a:r>
                        <a:rPr lang="tr-TR" sz="1100" b="1" dirty="0">
                          <a:solidFill>
                            <a:srgbClr val="00B0F0"/>
                          </a:solidFill>
                          <a:effectLst/>
                        </a:rPr>
                        <a:t>   Enerji</a:t>
                      </a:r>
                      <a:r>
                        <a:rPr lang="tr-TR" sz="1100" b="1" spc="-15" dirty="0">
                          <a:solidFill>
                            <a:srgbClr val="00B0F0"/>
                          </a:solidFill>
                          <a:effectLst/>
                        </a:rPr>
                        <a:t> </a:t>
                      </a:r>
                      <a:r>
                        <a:rPr lang="tr-TR" sz="1100" b="1" dirty="0">
                          <a:solidFill>
                            <a:srgbClr val="00B0F0"/>
                          </a:solidFill>
                          <a:effectLst/>
                        </a:rPr>
                        <a:t>tasarrufu</a:t>
                      </a:r>
                    </a:p>
                    <a:p>
                      <a:pPr marL="158115" algn="l">
                        <a:spcBef>
                          <a:spcPts val="605"/>
                        </a:spcBef>
                        <a:spcAft>
                          <a:spcPts val="0"/>
                        </a:spcAft>
                      </a:pPr>
                      <a:r>
                        <a:rPr lang="en-US" sz="1100" dirty="0" err="1">
                          <a:effectLst/>
                        </a:rPr>
                        <a:t>Enerji</a:t>
                      </a:r>
                      <a:r>
                        <a:rPr lang="en-US" sz="1100" spc="130" dirty="0">
                          <a:effectLst/>
                        </a:rPr>
                        <a:t> </a:t>
                      </a:r>
                      <a:r>
                        <a:rPr lang="en-US" sz="1100" dirty="0" err="1">
                          <a:effectLst/>
                        </a:rPr>
                        <a:t>tüketimi</a:t>
                      </a:r>
                      <a:r>
                        <a:rPr lang="en-US" sz="1100" spc="120" dirty="0">
                          <a:effectLst/>
                        </a:rPr>
                        <a:t> </a:t>
                      </a:r>
                      <a:r>
                        <a:rPr lang="en-US" sz="1100" dirty="0" err="1">
                          <a:effectLst/>
                        </a:rPr>
                        <a:t>türe</a:t>
                      </a:r>
                      <a:r>
                        <a:rPr lang="en-US" sz="1100" spc="125" dirty="0">
                          <a:effectLst/>
                        </a:rPr>
                        <a:t> </a:t>
                      </a:r>
                      <a:r>
                        <a:rPr lang="en-US" sz="1100" dirty="0" err="1">
                          <a:effectLst/>
                        </a:rPr>
                        <a:t>göre</a:t>
                      </a:r>
                      <a:r>
                        <a:rPr lang="en-US" sz="1100" spc="120" dirty="0">
                          <a:effectLst/>
                        </a:rPr>
                        <a:t> </a:t>
                      </a:r>
                      <a:r>
                        <a:rPr lang="en-US" sz="1100" dirty="0" err="1">
                          <a:effectLst/>
                        </a:rPr>
                        <a:t>ölçülür</a:t>
                      </a:r>
                      <a:r>
                        <a:rPr lang="en-US" sz="1100" spc="125" dirty="0">
                          <a:effectLst/>
                        </a:rPr>
                        <a:t> </a:t>
                      </a:r>
                      <a:r>
                        <a:rPr lang="en-US" sz="1100" dirty="0">
                          <a:effectLst/>
                        </a:rPr>
                        <a:t>ve</a:t>
                      </a:r>
                      <a:r>
                        <a:rPr lang="en-US" sz="1100" spc="125" dirty="0">
                          <a:effectLst/>
                        </a:rPr>
                        <a:t> </a:t>
                      </a:r>
                      <a:r>
                        <a:rPr lang="en-US" sz="1100" dirty="0" err="1">
                          <a:effectLst/>
                        </a:rPr>
                        <a:t>toplam</a:t>
                      </a:r>
                      <a:r>
                        <a:rPr lang="en-US" sz="1100" spc="260" dirty="0">
                          <a:effectLst/>
                        </a:rPr>
                        <a:t> </a:t>
                      </a:r>
                      <a:r>
                        <a:rPr lang="en-US" sz="1100" dirty="0" err="1">
                          <a:effectLst/>
                        </a:rPr>
                        <a:t>tüketimi</a:t>
                      </a:r>
                      <a:r>
                        <a:rPr lang="en-US" sz="1100" spc="130" dirty="0">
                          <a:effectLst/>
                        </a:rPr>
                        <a:t> </a:t>
                      </a:r>
                      <a:r>
                        <a:rPr lang="en-US" sz="1100" dirty="0" err="1">
                          <a:effectLst/>
                        </a:rPr>
                        <a:t>en</a:t>
                      </a:r>
                      <a:r>
                        <a:rPr lang="en-US" sz="1100" spc="125" dirty="0">
                          <a:effectLst/>
                        </a:rPr>
                        <a:t> </a:t>
                      </a:r>
                      <a:r>
                        <a:rPr lang="en-US" sz="1100" dirty="0" err="1">
                          <a:effectLst/>
                        </a:rPr>
                        <a:t>aza</a:t>
                      </a:r>
                      <a:r>
                        <a:rPr lang="en-US" sz="1100" spc="115" dirty="0">
                          <a:effectLst/>
                        </a:rPr>
                        <a:t> </a:t>
                      </a:r>
                      <a:r>
                        <a:rPr lang="en-US" sz="1100" dirty="0" err="1">
                          <a:effectLst/>
                        </a:rPr>
                        <a:t>indirmek</a:t>
                      </a:r>
                      <a:r>
                        <a:rPr lang="en-US" sz="1100" spc="115" dirty="0">
                          <a:effectLst/>
                        </a:rPr>
                        <a:t> </a:t>
                      </a:r>
                      <a:r>
                        <a:rPr lang="en-US" sz="1100" dirty="0" err="1">
                          <a:effectLst/>
                        </a:rPr>
                        <a:t>için</a:t>
                      </a:r>
                      <a:r>
                        <a:rPr lang="en-US" sz="1100" spc="115" dirty="0">
                          <a:effectLst/>
                        </a:rPr>
                        <a:t> </a:t>
                      </a:r>
                      <a:r>
                        <a:rPr lang="en-US" sz="1100" dirty="0" err="1">
                          <a:effectLst/>
                        </a:rPr>
                        <a:t>adımlar</a:t>
                      </a:r>
                      <a:r>
                        <a:rPr lang="en-US" sz="1100" spc="-260" dirty="0">
                          <a:effectLst/>
                        </a:rPr>
                        <a:t> </a:t>
                      </a:r>
                      <a:r>
                        <a:rPr lang="en-US" sz="1100" dirty="0" err="1">
                          <a:effectLst/>
                        </a:rPr>
                        <a:t>atılır</a:t>
                      </a:r>
                      <a:r>
                        <a:rPr lang="en-US" sz="1100" dirty="0">
                          <a:effectLst/>
                        </a:rPr>
                        <a:t>.</a:t>
                      </a:r>
                      <a:r>
                        <a:rPr lang="en-US" sz="1100" spc="-15" dirty="0">
                          <a:effectLst/>
                        </a:rPr>
                        <a:t> </a:t>
                      </a:r>
                      <a:r>
                        <a:rPr lang="en-US" sz="1100" dirty="0" err="1">
                          <a:effectLst/>
                        </a:rPr>
                        <a:t>İşletme</a:t>
                      </a:r>
                      <a:r>
                        <a:rPr lang="en-US" sz="1100" dirty="0">
                          <a:effectLst/>
                        </a:rPr>
                        <a:t>,</a:t>
                      </a:r>
                      <a:r>
                        <a:rPr lang="en-US" sz="1100" spc="-5" dirty="0">
                          <a:effectLst/>
                        </a:rPr>
                        <a:t> </a:t>
                      </a:r>
                      <a:r>
                        <a:rPr lang="en-US" sz="1100" dirty="0" err="1">
                          <a:effectLst/>
                        </a:rPr>
                        <a:t>yenilenebilir</a:t>
                      </a:r>
                      <a:r>
                        <a:rPr lang="en-US" sz="1100" dirty="0">
                          <a:effectLst/>
                        </a:rPr>
                        <a:t> </a:t>
                      </a:r>
                      <a:r>
                        <a:rPr lang="en-US" sz="1100" dirty="0" err="1">
                          <a:effectLst/>
                        </a:rPr>
                        <a:t>enerji</a:t>
                      </a:r>
                      <a:r>
                        <a:rPr lang="en-US" sz="1100" spc="-10" dirty="0">
                          <a:effectLst/>
                        </a:rPr>
                        <a:t> </a:t>
                      </a:r>
                      <a:r>
                        <a:rPr lang="en-US" sz="1100" dirty="0" err="1">
                          <a:effectLst/>
                        </a:rPr>
                        <a:t>kullanımını</a:t>
                      </a:r>
                      <a:r>
                        <a:rPr lang="en-US" sz="1100" dirty="0">
                          <a:effectLst/>
                        </a:rPr>
                        <a:t> </a:t>
                      </a:r>
                      <a:r>
                        <a:rPr lang="en-US" sz="1100" dirty="0" err="1">
                          <a:effectLst/>
                        </a:rPr>
                        <a:t>arttırmak</a:t>
                      </a:r>
                      <a:r>
                        <a:rPr lang="en-US" sz="1100" spc="-10" dirty="0">
                          <a:effectLst/>
                        </a:rPr>
                        <a:t> </a:t>
                      </a:r>
                      <a:r>
                        <a:rPr lang="en-US" sz="1100" dirty="0" err="1">
                          <a:effectLst/>
                        </a:rPr>
                        <a:t>için</a:t>
                      </a:r>
                      <a:r>
                        <a:rPr lang="en-US" sz="1100" spc="-10" dirty="0">
                          <a:effectLst/>
                        </a:rPr>
                        <a:t> </a:t>
                      </a:r>
                      <a:r>
                        <a:rPr lang="en-US" sz="1100" dirty="0" err="1">
                          <a:effectLst/>
                        </a:rPr>
                        <a:t>çaba</a:t>
                      </a:r>
                      <a:r>
                        <a:rPr lang="en-US" sz="1100" spc="-10" dirty="0">
                          <a:effectLst/>
                        </a:rPr>
                        <a:t> </a:t>
                      </a:r>
                      <a:r>
                        <a:rPr lang="en-US" sz="1100" dirty="0" err="1">
                          <a:effectLst/>
                        </a:rPr>
                        <a:t>göstermektedir</a:t>
                      </a:r>
                      <a:r>
                        <a:rPr lang="en-US" sz="1100" dirty="0">
                          <a:effectLst/>
                        </a:rPr>
                        <a:t>.</a:t>
                      </a:r>
                      <a:endParaRPr lang="tr-TR" sz="1100" dirty="0">
                        <a:effectLst/>
                      </a:endParaRPr>
                    </a:p>
                    <a:p>
                      <a:pPr algn="l">
                        <a:spcAft>
                          <a:spcPts val="800"/>
                        </a:spcAft>
                      </a:pPr>
                      <a:r>
                        <a:rPr lang="tr-TR" sz="1100" b="1" dirty="0">
                          <a:solidFill>
                            <a:srgbClr val="FF0000"/>
                          </a:solidFill>
                          <a:effectLst/>
                        </a:rPr>
                        <a:t>İlgili belgeler:</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Enerji tüketiminin izlendiği, kaydedildiği ve tarihlere göre hedeflerin bulunduğu </a:t>
                      </a:r>
                    </a:p>
                    <a:p>
                      <a:pPr algn="l">
                        <a:lnSpc>
                          <a:spcPct val="130000"/>
                        </a:lnSpc>
                        <a:spcAft>
                          <a:spcPts val="0"/>
                        </a:spcAft>
                        <a:tabLst>
                          <a:tab pos="469900" algn="l"/>
                        </a:tabLst>
                      </a:pPr>
                      <a:r>
                        <a:rPr lang="tr-TR" sz="1100" dirty="0">
                          <a:effectLst/>
                        </a:rPr>
                        <a:t>              çizelgeler</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Misafirlere yönelik enerji tüketimini azaltıcı önlem ve tavsiyeler</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Enerji tasarruflu ekipmanlar veya bu ekipmanlara yönelik yatırım planları</a:t>
                      </a:r>
                    </a:p>
                    <a:p>
                      <a:pPr marL="342900" lvl="0" indent="-342900" algn="l">
                        <a:lnSpc>
                          <a:spcPct val="107000"/>
                        </a:lnSpc>
                        <a:spcAft>
                          <a:spcPts val="1500"/>
                        </a:spcAft>
                        <a:buClr>
                          <a:srgbClr val="000000"/>
                        </a:buClr>
                        <a:buSzPts val="1000"/>
                        <a:buFont typeface="Arial" panose="020B0604020202020204" pitchFamily="34" charset="0"/>
                        <a:buChar char="•"/>
                        <a:tabLst>
                          <a:tab pos="469900" algn="l"/>
                        </a:tabLst>
                      </a:pPr>
                      <a:r>
                        <a:rPr lang="tr-TR" sz="1100" u="none" strike="noStrike" spc="0" dirty="0">
                          <a:effectLst/>
                        </a:rPr>
                        <a:t>Enerji politikası: ölçüm, izleme, azaltma ve yenilenebilir enerji kullanımına yönelik tercihlerin yanında; hedefler, enerji verimliliğine uygun ekipmanların kullanımı, gelecek planlarını içermelidir.</a:t>
                      </a:r>
                    </a:p>
                    <a:p>
                      <a:pPr algn="l">
                        <a:spcAft>
                          <a:spcPts val="800"/>
                        </a:spcAft>
                      </a:pPr>
                      <a:r>
                        <a:rPr lang="tr-TR" sz="1100" b="1" dirty="0">
                          <a:solidFill>
                            <a:srgbClr val="FF0000"/>
                          </a:solidFill>
                          <a:effectLst/>
                        </a:rPr>
                        <a:t>Diğer destekleyici belgeler:</a:t>
                      </a:r>
                    </a:p>
                    <a:p>
                      <a:pPr marL="342900" lvl="0" indent="-342900" algn="l">
                        <a:lnSpc>
                          <a:spcPct val="107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T.C. Çevre ve Şehircilik Bakanlığı tarafından verilen Çevre </a:t>
                      </a:r>
                      <a:r>
                        <a:rPr lang="tr-TR" sz="1100" u="none" strike="noStrike" spc="0" dirty="0" err="1">
                          <a:effectLst/>
                        </a:rPr>
                        <a:t>Etiketi’ne</a:t>
                      </a:r>
                      <a:r>
                        <a:rPr lang="tr-TR" sz="1100" u="none" strike="noStrike" spc="0" dirty="0">
                          <a:effectLst/>
                        </a:rPr>
                        <a:t> sahip işletmeler, Çevre </a:t>
                      </a:r>
                      <a:r>
                        <a:rPr lang="tr-TR" sz="1100" u="none" strike="noStrike" spc="0" dirty="0" err="1">
                          <a:effectLst/>
                        </a:rPr>
                        <a:t>Etiketi’nin</a:t>
                      </a:r>
                      <a:r>
                        <a:rPr lang="tr-TR" sz="1100" u="none" strike="noStrike" spc="0" dirty="0">
                          <a:effectLst/>
                        </a:rPr>
                        <a:t> 5, 6, 7, 8, 9, 10, 11, 12, 13, 27-40. Maddeleri çerçevesinde bu kritere uyuma yönelik uygulamalara sahip olmaktadırlar.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Enerji Verimliliği Kanunu, Binalarda Enerji Performansı Yönetmeliği, YEKDEM mekanizmasına uyuma yönelik belgeler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ISO 50001 Enerji Yönetim Sistemi ve buna yönelik uygulamalar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YEKDEM - yenilenebilir kaynaklardan alınan sertifikalı enerjiye yönelik belgeler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Personele enerji tüketiminin azaltılmasına yönelik verilecek eğitimler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Yenilenebilir enerji yatırımları ve buna yönelik diğer çabalar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Isı pompaları, </a:t>
                      </a:r>
                      <a:r>
                        <a:rPr lang="tr-TR" sz="1100" u="none" strike="noStrike" spc="0" dirty="0" err="1">
                          <a:effectLst/>
                        </a:rPr>
                        <a:t>eşanjör</a:t>
                      </a:r>
                      <a:r>
                        <a:rPr lang="tr-TR" sz="1100" u="none" strike="noStrike" spc="0" dirty="0">
                          <a:effectLst/>
                        </a:rPr>
                        <a:t>, ısı geri dönüşüm sistemleri, A sınıfı makinalar kullanımı.</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Binanın bölümlere bölünerek ısıtılmasının/soğutulmasının sağlanması ve bunun belgelenmesi</a:t>
                      </a:r>
                    </a:p>
                    <a:p>
                      <a:pPr marL="158115" algn="l">
                        <a:spcBef>
                          <a:spcPts val="595"/>
                        </a:spcBef>
                        <a:spcAft>
                          <a:spcPts val="0"/>
                        </a:spcAft>
                      </a:pPr>
                      <a:r>
                        <a:rPr lang="tr-TR" sz="1100" dirty="0">
                          <a:effectLst/>
                        </a:rPr>
                        <a:t>Binalarda ısı yalıtımı yapıldığına dair belgeler veya ısı yalıtımına yönelik yatırım planları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14879607"/>
                  </a:ext>
                </a:extLst>
              </a:tr>
            </a:tbl>
          </a:graphicData>
        </a:graphic>
      </p:graphicFrame>
    </p:spTree>
    <p:extLst>
      <p:ext uri="{BB962C8B-B14F-4D97-AF65-F5344CB8AC3E}">
        <p14:creationId xmlns:p14="http://schemas.microsoft.com/office/powerpoint/2010/main" val="264183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DF8B184-3AB2-40F9-80C0-A91976036590}"/>
              </a:ext>
            </a:extLst>
          </p:cNvPr>
          <p:cNvGraphicFramePr>
            <a:graphicFrameLocks noGrp="1"/>
          </p:cNvGraphicFramePr>
          <p:nvPr>
            <p:ph idx="1"/>
            <p:extLst>
              <p:ext uri="{D42A27DB-BD31-4B8C-83A1-F6EECF244321}">
                <p14:modId xmlns:p14="http://schemas.microsoft.com/office/powerpoint/2010/main" val="725214112"/>
              </p:ext>
            </p:extLst>
          </p:nvPr>
        </p:nvGraphicFramePr>
        <p:xfrm>
          <a:off x="295275" y="304800"/>
          <a:ext cx="11801475" cy="6440425"/>
        </p:xfrm>
        <a:graphic>
          <a:graphicData uri="http://schemas.openxmlformats.org/drawingml/2006/table">
            <a:tbl>
              <a:tblPr firstRow="1" firstCol="1" lastRow="1" lastCol="1" bandRow="1" bandCol="1">
                <a:tableStyleId>{2D5ABB26-0587-4C30-8999-92F81FD0307C}</a:tableStyleId>
              </a:tblPr>
              <a:tblGrid>
                <a:gridCol w="11801475">
                  <a:extLst>
                    <a:ext uri="{9D8B030D-6E8A-4147-A177-3AD203B41FA5}">
                      <a16:colId xmlns:a16="http://schemas.microsoft.com/office/drawing/2014/main" val="4022967163"/>
                    </a:ext>
                  </a:extLst>
                </a:gridCol>
              </a:tblGrid>
              <a:tr h="6440425">
                <a:tc>
                  <a:txBody>
                    <a:bodyPr/>
                    <a:lstStyle/>
                    <a:p>
                      <a:pPr marL="158115" algn="l">
                        <a:spcBef>
                          <a:spcPts val="595"/>
                        </a:spcBef>
                        <a:spcAft>
                          <a:spcPts val="0"/>
                        </a:spcAft>
                      </a:pPr>
                      <a:r>
                        <a:rPr lang="tr-TR" sz="1200" b="1" dirty="0">
                          <a:solidFill>
                            <a:srgbClr val="00B0F0"/>
                          </a:solidFill>
                          <a:effectLst/>
                        </a:rPr>
                        <a:t>Su</a:t>
                      </a:r>
                      <a:r>
                        <a:rPr lang="tr-TR" sz="1200" b="1" spc="-10" dirty="0">
                          <a:solidFill>
                            <a:srgbClr val="00B0F0"/>
                          </a:solidFill>
                          <a:effectLst/>
                        </a:rPr>
                        <a:t> </a:t>
                      </a:r>
                      <a:r>
                        <a:rPr lang="tr-TR" sz="1200" b="1" dirty="0">
                          <a:solidFill>
                            <a:srgbClr val="00B0F0"/>
                          </a:solidFill>
                          <a:effectLst/>
                        </a:rPr>
                        <a:t>tasarrufu</a:t>
                      </a:r>
                    </a:p>
                    <a:p>
                      <a:pPr algn="l">
                        <a:spcAft>
                          <a:spcPts val="800"/>
                        </a:spcAft>
                      </a:pPr>
                      <a:r>
                        <a:rPr lang="en-US" sz="1200" spc="-5" dirty="0" err="1">
                          <a:effectLst/>
                        </a:rPr>
                        <a:t>Su</a:t>
                      </a:r>
                      <a:r>
                        <a:rPr lang="en-US" sz="1200" spc="-55" dirty="0">
                          <a:effectLst/>
                        </a:rPr>
                        <a:t> </a:t>
                      </a:r>
                      <a:r>
                        <a:rPr lang="en-US" sz="1200" spc="-5" dirty="0" err="1">
                          <a:effectLst/>
                        </a:rPr>
                        <a:t>riski</a:t>
                      </a:r>
                      <a:r>
                        <a:rPr lang="en-US" sz="1200" spc="-65" dirty="0">
                          <a:effectLst/>
                        </a:rPr>
                        <a:t> </a:t>
                      </a:r>
                      <a:r>
                        <a:rPr lang="en-US" sz="1200" spc="-5" dirty="0" err="1">
                          <a:effectLst/>
                        </a:rPr>
                        <a:t>değerlendirilir</a:t>
                      </a:r>
                      <a:r>
                        <a:rPr lang="en-US" sz="1200" spc="-5" dirty="0">
                          <a:effectLst/>
                        </a:rPr>
                        <a:t>,</a:t>
                      </a:r>
                      <a:r>
                        <a:rPr lang="en-US" sz="1200" spc="-55" dirty="0">
                          <a:effectLst/>
                        </a:rPr>
                        <a:t> </a:t>
                      </a:r>
                      <a:r>
                        <a:rPr lang="en-US" sz="1200" dirty="0" err="1">
                          <a:effectLst/>
                        </a:rPr>
                        <a:t>su</a:t>
                      </a:r>
                      <a:r>
                        <a:rPr lang="en-US" sz="1200" spc="-55" dirty="0">
                          <a:effectLst/>
                        </a:rPr>
                        <a:t> </a:t>
                      </a:r>
                      <a:r>
                        <a:rPr lang="en-US" sz="1200" dirty="0" err="1">
                          <a:effectLst/>
                        </a:rPr>
                        <a:t>tüketimi</a:t>
                      </a:r>
                      <a:r>
                        <a:rPr lang="en-US" sz="1200" spc="-50" dirty="0">
                          <a:effectLst/>
                        </a:rPr>
                        <a:t> </a:t>
                      </a:r>
                      <a:r>
                        <a:rPr lang="en-US" sz="1200" dirty="0" err="1">
                          <a:effectLst/>
                        </a:rPr>
                        <a:t>türe</a:t>
                      </a:r>
                      <a:r>
                        <a:rPr lang="en-US" sz="1200" spc="-65" dirty="0">
                          <a:effectLst/>
                        </a:rPr>
                        <a:t> </a:t>
                      </a:r>
                      <a:r>
                        <a:rPr lang="en-US" sz="1200" dirty="0" err="1">
                          <a:effectLst/>
                        </a:rPr>
                        <a:t>göre</a:t>
                      </a:r>
                      <a:r>
                        <a:rPr lang="en-US" sz="1200" spc="-60" dirty="0">
                          <a:effectLst/>
                        </a:rPr>
                        <a:t> </a:t>
                      </a:r>
                      <a:r>
                        <a:rPr lang="en-US" sz="1200" dirty="0" err="1">
                          <a:effectLst/>
                        </a:rPr>
                        <a:t>ölçülür</a:t>
                      </a:r>
                      <a:r>
                        <a:rPr lang="en-US" sz="1200" spc="-50" dirty="0">
                          <a:effectLst/>
                        </a:rPr>
                        <a:t> </a:t>
                      </a:r>
                      <a:r>
                        <a:rPr lang="en-US" sz="1200" dirty="0">
                          <a:effectLst/>
                        </a:rPr>
                        <a:t>ve</a:t>
                      </a:r>
                      <a:r>
                        <a:rPr lang="en-US" sz="1200" spc="-60" dirty="0">
                          <a:effectLst/>
                        </a:rPr>
                        <a:t> </a:t>
                      </a:r>
                      <a:r>
                        <a:rPr lang="en-US" sz="1200" dirty="0" err="1">
                          <a:effectLst/>
                        </a:rPr>
                        <a:t>genel</a:t>
                      </a:r>
                      <a:r>
                        <a:rPr lang="en-US" sz="1200" spc="-55" dirty="0">
                          <a:effectLst/>
                        </a:rPr>
                        <a:t> </a:t>
                      </a:r>
                      <a:r>
                        <a:rPr lang="en-US" sz="1200" dirty="0" err="1">
                          <a:effectLst/>
                        </a:rPr>
                        <a:t>tüketimi</a:t>
                      </a:r>
                      <a:r>
                        <a:rPr lang="en-US" sz="1200" spc="-55" dirty="0">
                          <a:effectLst/>
                        </a:rPr>
                        <a:t> </a:t>
                      </a:r>
                      <a:r>
                        <a:rPr lang="en-US" sz="1200" dirty="0" err="1">
                          <a:effectLst/>
                        </a:rPr>
                        <a:t>en</a:t>
                      </a:r>
                      <a:r>
                        <a:rPr lang="en-US" sz="1200" spc="-65" dirty="0">
                          <a:effectLst/>
                        </a:rPr>
                        <a:t> </a:t>
                      </a:r>
                      <a:r>
                        <a:rPr lang="en-US" sz="1200" dirty="0" err="1">
                          <a:effectLst/>
                        </a:rPr>
                        <a:t>aza</a:t>
                      </a:r>
                      <a:r>
                        <a:rPr lang="en-US" sz="1200" spc="-60" dirty="0">
                          <a:effectLst/>
                        </a:rPr>
                        <a:t> </a:t>
                      </a:r>
                      <a:r>
                        <a:rPr lang="en-US" sz="1200" dirty="0" err="1">
                          <a:effectLst/>
                        </a:rPr>
                        <a:t>indirmek</a:t>
                      </a:r>
                      <a:r>
                        <a:rPr lang="en-US" sz="1200" spc="-255" dirty="0">
                          <a:effectLst/>
                        </a:rPr>
                        <a:t> </a:t>
                      </a:r>
                      <a:r>
                        <a:rPr lang="en-US" sz="1200" dirty="0" err="1">
                          <a:effectLst/>
                        </a:rPr>
                        <a:t>için</a:t>
                      </a:r>
                      <a:r>
                        <a:rPr lang="en-US" sz="1200" dirty="0">
                          <a:effectLst/>
                        </a:rPr>
                        <a:t> </a:t>
                      </a:r>
                      <a:r>
                        <a:rPr lang="en-US" sz="1200" dirty="0" err="1">
                          <a:effectLst/>
                        </a:rPr>
                        <a:t>adımlar</a:t>
                      </a:r>
                      <a:r>
                        <a:rPr lang="en-US" sz="1200" dirty="0">
                          <a:effectLst/>
                        </a:rPr>
                        <a:t> </a:t>
                      </a:r>
                      <a:r>
                        <a:rPr lang="en-US" sz="1200" dirty="0" err="1">
                          <a:effectLst/>
                        </a:rPr>
                        <a:t>atılır</a:t>
                      </a:r>
                      <a:r>
                        <a:rPr lang="en-US" sz="1200" dirty="0">
                          <a:effectLst/>
                        </a:rPr>
                        <a:t>. </a:t>
                      </a:r>
                      <a:r>
                        <a:rPr lang="en-US" sz="1200" dirty="0" err="1">
                          <a:effectLst/>
                        </a:rPr>
                        <a:t>Su</a:t>
                      </a:r>
                      <a:r>
                        <a:rPr lang="en-US" sz="1200" dirty="0">
                          <a:effectLst/>
                        </a:rPr>
                        <a:t> </a:t>
                      </a:r>
                      <a:r>
                        <a:rPr lang="en-US" sz="1200" dirty="0" err="1">
                          <a:effectLst/>
                        </a:rPr>
                        <a:t>temini</a:t>
                      </a:r>
                      <a:r>
                        <a:rPr lang="en-US" sz="1200" dirty="0">
                          <a:effectLst/>
                        </a:rPr>
                        <a:t> </a:t>
                      </a:r>
                      <a:r>
                        <a:rPr lang="en-US" sz="1200" dirty="0" err="1">
                          <a:effectLst/>
                        </a:rPr>
                        <a:t>sürdürülebilirdir</a:t>
                      </a:r>
                      <a:r>
                        <a:rPr lang="en-US" sz="1200" dirty="0">
                          <a:effectLst/>
                        </a:rPr>
                        <a:t> ve </a:t>
                      </a:r>
                      <a:r>
                        <a:rPr lang="en-US" sz="1200" dirty="0" err="1">
                          <a:effectLst/>
                        </a:rPr>
                        <a:t>çevresel</a:t>
                      </a:r>
                      <a:r>
                        <a:rPr lang="en-US" sz="1200" dirty="0">
                          <a:effectLst/>
                        </a:rPr>
                        <a:t> </a:t>
                      </a:r>
                      <a:r>
                        <a:rPr lang="en-US" sz="1200" dirty="0" err="1">
                          <a:effectLst/>
                        </a:rPr>
                        <a:t>akışları</a:t>
                      </a:r>
                      <a:r>
                        <a:rPr lang="en-US" sz="1200" dirty="0">
                          <a:effectLst/>
                        </a:rPr>
                        <a:t> </a:t>
                      </a:r>
                      <a:r>
                        <a:rPr lang="en-US" sz="1200" dirty="0" err="1">
                          <a:effectLst/>
                        </a:rPr>
                        <a:t>olumsuz</a:t>
                      </a:r>
                      <a:r>
                        <a:rPr lang="en-US" sz="1200" spc="5" dirty="0">
                          <a:effectLst/>
                        </a:rPr>
                        <a:t> </a:t>
                      </a:r>
                      <a:r>
                        <a:rPr lang="en-US" sz="1200" spc="-5" dirty="0" err="1">
                          <a:effectLst/>
                        </a:rPr>
                        <a:t>etkilemez</a:t>
                      </a:r>
                      <a:r>
                        <a:rPr lang="en-US" sz="1200" spc="-5" dirty="0">
                          <a:effectLst/>
                        </a:rPr>
                        <a:t>.</a:t>
                      </a:r>
                      <a:r>
                        <a:rPr lang="en-US" sz="1200" spc="-55" dirty="0">
                          <a:effectLst/>
                        </a:rPr>
                        <a:t>    </a:t>
                      </a:r>
                      <a:r>
                        <a:rPr lang="en-US" sz="1200" dirty="0" err="1">
                          <a:effectLst/>
                        </a:rPr>
                        <a:t>Yüksek</a:t>
                      </a:r>
                      <a:r>
                        <a:rPr lang="en-US" sz="1200" spc="-50" dirty="0">
                          <a:effectLst/>
                        </a:rPr>
                        <a:t> </a:t>
                      </a:r>
                      <a:r>
                        <a:rPr lang="en-US" sz="1200" dirty="0" err="1">
                          <a:effectLst/>
                        </a:rPr>
                        <a:t>su</a:t>
                      </a:r>
                      <a:r>
                        <a:rPr lang="en-US" sz="1200" spc="-45" dirty="0">
                          <a:effectLst/>
                        </a:rPr>
                        <a:t> </a:t>
                      </a:r>
                      <a:r>
                        <a:rPr lang="en-US" sz="1200" dirty="0" err="1">
                          <a:effectLst/>
                        </a:rPr>
                        <a:t>riski</a:t>
                      </a:r>
                      <a:r>
                        <a:rPr lang="en-US" sz="1200" spc="170" dirty="0">
                          <a:effectLst/>
                        </a:rPr>
                        <a:t> </a:t>
                      </a:r>
                      <a:r>
                        <a:rPr lang="en-US" sz="1200" dirty="0" err="1">
                          <a:effectLst/>
                        </a:rPr>
                        <a:t>olan</a:t>
                      </a:r>
                      <a:r>
                        <a:rPr lang="en-US" sz="1200" spc="-45" dirty="0">
                          <a:effectLst/>
                        </a:rPr>
                        <a:t> </a:t>
                      </a:r>
                      <a:r>
                        <a:rPr lang="en-US" sz="1200" dirty="0" err="1">
                          <a:effectLst/>
                        </a:rPr>
                        <a:t>alanlarda</a:t>
                      </a:r>
                      <a:r>
                        <a:rPr lang="en-US" sz="1200" dirty="0">
                          <a:effectLst/>
                        </a:rPr>
                        <a:t>,</a:t>
                      </a:r>
                      <a:r>
                        <a:rPr lang="en-US" sz="1200" spc="-50" dirty="0">
                          <a:effectLst/>
                        </a:rPr>
                        <a:t> </a:t>
                      </a:r>
                      <a:r>
                        <a:rPr lang="en-US" sz="1200" dirty="0" err="1">
                          <a:effectLst/>
                        </a:rPr>
                        <a:t>şartlara</a:t>
                      </a:r>
                      <a:r>
                        <a:rPr lang="en-US" sz="1200" spc="-65" dirty="0">
                          <a:effectLst/>
                        </a:rPr>
                        <a:t> </a:t>
                      </a:r>
                      <a:r>
                        <a:rPr lang="en-US" sz="1200" dirty="0" err="1">
                          <a:effectLst/>
                        </a:rPr>
                        <a:t>göre</a:t>
                      </a:r>
                      <a:r>
                        <a:rPr lang="en-US" sz="1200" spc="-60" dirty="0">
                          <a:effectLst/>
                        </a:rPr>
                        <a:t> </a:t>
                      </a:r>
                      <a:r>
                        <a:rPr lang="en-US" sz="1200" dirty="0" err="1">
                          <a:effectLst/>
                        </a:rPr>
                        <a:t>su</a:t>
                      </a:r>
                      <a:r>
                        <a:rPr lang="en-US" sz="1200" spc="-45" dirty="0">
                          <a:effectLst/>
                        </a:rPr>
                        <a:t> </a:t>
                      </a:r>
                      <a:r>
                        <a:rPr lang="en-US" sz="1200" dirty="0">
                          <a:effectLst/>
                        </a:rPr>
                        <a:t>yönetim</a:t>
                      </a:r>
                      <a:r>
                        <a:rPr lang="en-US" sz="1200" spc="-55" dirty="0">
                          <a:effectLst/>
                        </a:rPr>
                        <a:t> </a:t>
                      </a:r>
                      <a:r>
                        <a:rPr lang="en-US" sz="1200" dirty="0" err="1">
                          <a:effectLst/>
                        </a:rPr>
                        <a:t>hedefleri</a:t>
                      </a:r>
                      <a:r>
                        <a:rPr lang="en-US" sz="1200" spc="-55" dirty="0">
                          <a:effectLst/>
                        </a:rPr>
                        <a:t> </a:t>
                      </a:r>
                      <a:r>
                        <a:rPr lang="en-US" sz="1200" dirty="0" err="1">
                          <a:effectLst/>
                        </a:rPr>
                        <a:t>belirlenir</a:t>
                      </a:r>
                      <a:r>
                        <a:rPr lang="en-US" sz="1200" spc="-260" dirty="0">
                          <a:effectLst/>
                        </a:rPr>
                        <a:t> </a:t>
                      </a:r>
                      <a:r>
                        <a:rPr lang="en-US" sz="1200" dirty="0">
                          <a:effectLst/>
                        </a:rPr>
                        <a:t>ve</a:t>
                      </a:r>
                      <a:r>
                        <a:rPr lang="en-US" sz="1200" spc="-5" dirty="0">
                          <a:effectLst/>
                        </a:rPr>
                        <a:t> </a:t>
                      </a:r>
                      <a:r>
                        <a:rPr lang="en-US" sz="1200" dirty="0" err="1">
                          <a:effectLst/>
                        </a:rPr>
                        <a:t>takip</a:t>
                      </a:r>
                      <a:r>
                        <a:rPr lang="en-US" sz="1200" spc="5" dirty="0">
                          <a:effectLst/>
                        </a:rPr>
                        <a:t> </a:t>
                      </a:r>
                      <a:r>
                        <a:rPr lang="en-US" sz="1200" dirty="0" err="1">
                          <a:effectLst/>
                        </a:rPr>
                        <a:t>edilir</a:t>
                      </a:r>
                      <a:r>
                        <a:rPr lang="en-US" sz="1200" dirty="0">
                          <a:effectLst/>
                        </a:rPr>
                        <a:t>.</a:t>
                      </a:r>
                      <a:endParaRPr lang="tr-TR" sz="1200" dirty="0">
                        <a:effectLst/>
                      </a:endParaRPr>
                    </a:p>
                    <a:p>
                      <a:pPr algn="l">
                        <a:spcAft>
                          <a:spcPts val="800"/>
                        </a:spcAft>
                      </a:pPr>
                      <a:r>
                        <a:rPr lang="tr-TR" sz="1200" b="1" dirty="0">
                          <a:solidFill>
                            <a:srgbClr val="FF0000"/>
                          </a:solidFill>
                          <a:effectLst/>
                        </a:rPr>
                        <a:t>İlgili belgeler: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Su riski analiz belgesi, bölgenin yüksek veya düşük su riski olup olmadığını gösteren değerlendirmeler/raporlar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Türüne göre su tüketiminin ve atık suyun izlendiği, kaydedildiği ve tarihlere göre hedeflerin bulunduğu çizelgeler</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Su tüketimini azaltmaya yönelik çabalar ve sürdürülebilir su teminine yönelik kanıtlar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Yeraltı suyu kullanılıyorsa bunun çevreye etkilerinin azaltıldığına dair belge, rapor ve kanıtlar, yerel halkın içme suyuna erişimini azaltmadığının gösterilmesi</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Sürdürülebilir kaynaklardan su temininin gösterilmesi</a:t>
                      </a:r>
                    </a:p>
                    <a:p>
                      <a:pPr marL="342900" lvl="0" indent="-342900" algn="l">
                        <a:lnSpc>
                          <a:spcPct val="130000"/>
                        </a:lnSpc>
                        <a:spcAft>
                          <a:spcPts val="1500"/>
                        </a:spcAft>
                        <a:buClr>
                          <a:srgbClr val="000000"/>
                        </a:buClr>
                        <a:buSzPts val="1000"/>
                        <a:buFont typeface="Arial" panose="020B0604020202020204" pitchFamily="34" charset="0"/>
                        <a:buChar char="•"/>
                        <a:tabLst>
                          <a:tab pos="469900" algn="l"/>
                        </a:tabLst>
                      </a:pPr>
                      <a:r>
                        <a:rPr lang="tr-TR" sz="1200" u="none" strike="noStrike" spc="0" dirty="0">
                          <a:effectLst/>
                        </a:rPr>
                        <a:t>Misafirlere yönelik su tüketimini azaltıcı önlem ve tavsiyeler</a:t>
                      </a:r>
                      <a:endParaRPr lang="tr-TR" sz="1200" dirty="0">
                        <a:effectLst/>
                      </a:endParaRPr>
                    </a:p>
                    <a:p>
                      <a:pPr algn="l">
                        <a:spcAft>
                          <a:spcPts val="800"/>
                        </a:spcAft>
                      </a:pPr>
                      <a:r>
                        <a:rPr lang="tr-TR" sz="1200" b="1" dirty="0">
                          <a:solidFill>
                            <a:srgbClr val="FF0000"/>
                          </a:solidFill>
                          <a:effectLst/>
                        </a:rPr>
                        <a:t>Diğer destekleyici belgeler:</a:t>
                      </a:r>
                    </a:p>
                    <a:p>
                      <a:pPr marL="342900" lvl="0" indent="-342900" algn="l">
                        <a:lnSpc>
                          <a:spcPct val="107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T.C. Çevre ve Şehircilik Bakanlığı tarafından verilen Çevre </a:t>
                      </a:r>
                      <a:r>
                        <a:rPr lang="tr-TR" sz="1200" u="none" strike="noStrike" spc="0" dirty="0" err="1">
                          <a:effectLst/>
                        </a:rPr>
                        <a:t>Etiketi’ne</a:t>
                      </a:r>
                      <a:r>
                        <a:rPr lang="tr-TR" sz="1200" u="none" strike="noStrike" spc="0" dirty="0">
                          <a:effectLst/>
                        </a:rPr>
                        <a:t> sahip işletmeler, Çevre </a:t>
                      </a:r>
                      <a:r>
                        <a:rPr lang="tr-TR" sz="1200" u="none" strike="noStrike" spc="0" dirty="0" err="1">
                          <a:effectLst/>
                        </a:rPr>
                        <a:t>Etiketi’nin</a:t>
                      </a:r>
                      <a:r>
                        <a:rPr lang="tr-TR" sz="1200" u="none" strike="noStrike" spc="0" dirty="0">
                          <a:effectLst/>
                        </a:rPr>
                        <a:t> 5, 14, 15, 16, 27, 42-49 Maddeleri ile bu kritere uyuma yönelik uygulamalara sahip olabilmektedir.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Belediyeden ve sayaçla su temin edildiğine dair belgeler, sayaçların izlenmesi</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Su riskini ve su tüketimini azaltmaya yönelik eylem planı ve bunun uygulanması, belgelenmesi</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Çevresel akışların engellenmediğine dair kanıtlar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Yüzme havuzu varsa klorlu suyun nereye boşaltıldığının ve bunun çevreye olan etkisinin en aza indirgendiğinin belgeleri</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Bölge halkı, yerel uzmanlar, çevre uzmanları ile istişare ve görüşmelere ilişkin kanıtlar</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Fotoselli bataryalar, susuz pisuarlar, damla sulama sistemleri</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Klozetlerdeki kaçakların önlendiğinden emin olunması ve klozet su seviyelerinin olması gereken uygun seviyelerde ayarlandığının rutin kontrollerinin belgelendirilmesi</a:t>
                      </a:r>
                    </a:p>
                    <a:p>
                      <a:pPr marL="342900" lvl="0" indent="-342900" algn="l">
                        <a:lnSpc>
                          <a:spcPct val="129000"/>
                        </a:lnSpc>
                        <a:spcAft>
                          <a:spcPts val="0"/>
                        </a:spcAft>
                        <a:buClr>
                          <a:srgbClr val="000000"/>
                        </a:buClr>
                        <a:buSzPts val="1000"/>
                        <a:buFont typeface="Arial" panose="020B0604020202020204" pitchFamily="34" charset="0"/>
                        <a:buChar char="•"/>
                        <a:tabLst>
                          <a:tab pos="469900" algn="l"/>
                        </a:tabLst>
                      </a:pPr>
                      <a:r>
                        <a:rPr lang="tr-TR" sz="1200" u="none" strike="noStrike" spc="0" dirty="0">
                          <a:effectLst/>
                        </a:rPr>
                        <a:t>Personele su tüketiminin azaltılmasına yönelik verilecek eğitimler</a:t>
                      </a:r>
                    </a:p>
                    <a:p>
                      <a:pPr marL="158115" algn="l">
                        <a:spcBef>
                          <a:spcPts val="595"/>
                        </a:spcBef>
                        <a:spcAft>
                          <a:spcPts val="0"/>
                        </a:spcAft>
                      </a:pPr>
                      <a:r>
                        <a:rPr lang="tr-TR" sz="1200" dirty="0">
                          <a:effectLst/>
                        </a:rPr>
                        <a:t>Sulama gerektirmeyen bahçe düzenlemeleri.</a:t>
                      </a:r>
                    </a:p>
                    <a:p>
                      <a:pPr marL="158115" algn="l">
                        <a:spcBef>
                          <a:spcPts val="595"/>
                        </a:spcBef>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06331715"/>
                  </a:ext>
                </a:extLst>
              </a:tr>
            </a:tbl>
          </a:graphicData>
        </a:graphic>
      </p:graphicFrame>
    </p:spTree>
    <p:extLst>
      <p:ext uri="{BB962C8B-B14F-4D97-AF65-F5344CB8AC3E}">
        <p14:creationId xmlns:p14="http://schemas.microsoft.com/office/powerpoint/2010/main" val="407740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9E11975D-21CC-4FD4-A7C5-B958A6A0D0A0}"/>
              </a:ext>
            </a:extLst>
          </p:cNvPr>
          <p:cNvGraphicFramePr>
            <a:graphicFrameLocks noGrp="1"/>
          </p:cNvGraphicFramePr>
          <p:nvPr>
            <p:ph idx="1"/>
            <p:extLst>
              <p:ext uri="{D42A27DB-BD31-4B8C-83A1-F6EECF244321}">
                <p14:modId xmlns:p14="http://schemas.microsoft.com/office/powerpoint/2010/main" val="1531902330"/>
              </p:ext>
            </p:extLst>
          </p:nvPr>
        </p:nvGraphicFramePr>
        <p:xfrm>
          <a:off x="285750" y="457199"/>
          <a:ext cx="11782425" cy="6086476"/>
        </p:xfrm>
        <a:graphic>
          <a:graphicData uri="http://schemas.openxmlformats.org/drawingml/2006/table">
            <a:tbl>
              <a:tblPr>
                <a:tableStyleId>{2D5ABB26-0587-4C30-8999-92F81FD0307C}</a:tableStyleId>
              </a:tblPr>
              <a:tblGrid>
                <a:gridCol w="11782425">
                  <a:extLst>
                    <a:ext uri="{9D8B030D-6E8A-4147-A177-3AD203B41FA5}">
                      <a16:colId xmlns:a16="http://schemas.microsoft.com/office/drawing/2014/main" val="3599490665"/>
                    </a:ext>
                  </a:extLst>
                </a:gridCol>
              </a:tblGrid>
              <a:tr h="6086476">
                <a:tc>
                  <a:txBody>
                    <a:bodyPr/>
                    <a:lstStyle/>
                    <a:p>
                      <a:pPr marL="158115" algn="l">
                        <a:spcBef>
                          <a:spcPts val="595"/>
                        </a:spcBef>
                        <a:spcAft>
                          <a:spcPts val="0"/>
                        </a:spcAft>
                      </a:pPr>
                      <a:r>
                        <a:rPr lang="tr-TR" sz="1200" b="1" dirty="0">
                          <a:solidFill>
                            <a:srgbClr val="00B0F0"/>
                          </a:solidFill>
                          <a:effectLst/>
                        </a:rPr>
                        <a:t>Katı</a:t>
                      </a:r>
                      <a:r>
                        <a:rPr lang="tr-TR" sz="1200" b="1" spc="-20" dirty="0">
                          <a:solidFill>
                            <a:srgbClr val="00B0F0"/>
                          </a:solidFill>
                          <a:effectLst/>
                        </a:rPr>
                        <a:t> </a:t>
                      </a:r>
                      <a:r>
                        <a:rPr lang="tr-TR" sz="1200" b="1" dirty="0">
                          <a:solidFill>
                            <a:srgbClr val="00B0F0"/>
                          </a:solidFill>
                          <a:effectLst/>
                        </a:rPr>
                        <a:t>atık</a:t>
                      </a:r>
                    </a:p>
                    <a:p>
                      <a:pPr algn="l">
                        <a:spcAft>
                          <a:spcPts val="800"/>
                        </a:spcAft>
                      </a:pPr>
                      <a:r>
                        <a:rPr lang="en-US" sz="1200" dirty="0" err="1">
                          <a:effectLst/>
                        </a:rPr>
                        <a:t>Gıda</a:t>
                      </a:r>
                      <a:r>
                        <a:rPr lang="en-US" sz="1200" dirty="0">
                          <a:effectLst/>
                        </a:rPr>
                        <a:t> </a:t>
                      </a:r>
                      <a:r>
                        <a:rPr lang="en-US" sz="1200" dirty="0" err="1">
                          <a:effectLst/>
                        </a:rPr>
                        <a:t>atığı</a:t>
                      </a:r>
                      <a:r>
                        <a:rPr lang="en-US" sz="1200" dirty="0">
                          <a:effectLst/>
                        </a:rPr>
                        <a:t> da </a:t>
                      </a:r>
                      <a:r>
                        <a:rPr lang="en-US" sz="1200" dirty="0" err="1">
                          <a:effectLst/>
                        </a:rPr>
                        <a:t>dahil</a:t>
                      </a:r>
                      <a:r>
                        <a:rPr lang="en-US" sz="1200" dirty="0">
                          <a:effectLst/>
                        </a:rPr>
                        <a:t> olmak üzere </a:t>
                      </a:r>
                      <a:r>
                        <a:rPr lang="en-US" sz="1200" dirty="0" err="1">
                          <a:effectLst/>
                        </a:rPr>
                        <a:t>atık</a:t>
                      </a:r>
                      <a:r>
                        <a:rPr lang="en-US" sz="1200" dirty="0">
                          <a:effectLst/>
                        </a:rPr>
                        <a:t> </a:t>
                      </a:r>
                      <a:r>
                        <a:rPr lang="en-US" sz="1200" dirty="0" err="1">
                          <a:effectLst/>
                        </a:rPr>
                        <a:t>ölçülür</a:t>
                      </a:r>
                      <a:r>
                        <a:rPr lang="en-US" sz="1200" dirty="0">
                          <a:effectLst/>
                        </a:rPr>
                        <a:t>, </a:t>
                      </a:r>
                      <a:r>
                        <a:rPr lang="en-US" sz="1200" dirty="0" err="1">
                          <a:effectLst/>
                        </a:rPr>
                        <a:t>atığı</a:t>
                      </a:r>
                      <a:r>
                        <a:rPr lang="en-US" sz="1200" spc="5" dirty="0">
                          <a:effectLst/>
                        </a:rPr>
                        <a:t> </a:t>
                      </a:r>
                      <a:r>
                        <a:rPr lang="en-US" sz="1200" dirty="0" err="1">
                          <a:effectLst/>
                        </a:rPr>
                        <a:t>azaltma</a:t>
                      </a:r>
                      <a:r>
                        <a:rPr lang="en-US" sz="1200" dirty="0">
                          <a:effectLst/>
                        </a:rPr>
                        <a:t>, </a:t>
                      </a:r>
                      <a:r>
                        <a:rPr lang="en-US" sz="1200" dirty="0" err="1">
                          <a:effectLst/>
                        </a:rPr>
                        <a:t>azaltmanın</a:t>
                      </a:r>
                      <a:r>
                        <a:rPr lang="en-US" sz="1200" dirty="0">
                          <a:effectLst/>
                        </a:rPr>
                        <a:t> </a:t>
                      </a:r>
                      <a:r>
                        <a:rPr lang="en-US" sz="1200" dirty="0" err="1">
                          <a:effectLst/>
                        </a:rPr>
                        <a:t>mümkün</a:t>
                      </a:r>
                      <a:r>
                        <a:rPr lang="en-US" sz="1200" spc="5" dirty="0">
                          <a:effectLst/>
                        </a:rPr>
                        <a:t> </a:t>
                      </a:r>
                      <a:r>
                        <a:rPr lang="en-US" sz="1200" dirty="0" err="1">
                          <a:effectLst/>
                        </a:rPr>
                        <a:t>olmadığı</a:t>
                      </a:r>
                      <a:r>
                        <a:rPr lang="en-US" sz="1200" spc="5" dirty="0">
                          <a:effectLst/>
                        </a:rPr>
                        <a:t> </a:t>
                      </a:r>
                      <a:r>
                        <a:rPr lang="en-US" sz="1200" dirty="0" err="1">
                          <a:effectLst/>
                        </a:rPr>
                        <a:t>durumlarda</a:t>
                      </a:r>
                      <a:r>
                        <a:rPr lang="en-US" sz="1200" spc="5" dirty="0">
                          <a:effectLst/>
                        </a:rPr>
                        <a:t> </a:t>
                      </a:r>
                      <a:r>
                        <a:rPr lang="en-US" sz="1200" dirty="0" err="1">
                          <a:effectLst/>
                        </a:rPr>
                        <a:t>yeniden</a:t>
                      </a:r>
                      <a:r>
                        <a:rPr lang="en-US" sz="1200" spc="5" dirty="0">
                          <a:effectLst/>
                        </a:rPr>
                        <a:t> </a:t>
                      </a:r>
                      <a:r>
                        <a:rPr lang="en-US" sz="1200" dirty="0" err="1">
                          <a:effectLst/>
                        </a:rPr>
                        <a:t>kullanma</a:t>
                      </a:r>
                      <a:r>
                        <a:rPr lang="en-US" sz="1200" spc="5" dirty="0">
                          <a:effectLst/>
                        </a:rPr>
                        <a:t> </a:t>
                      </a:r>
                      <a:r>
                        <a:rPr lang="en-US" sz="1200" dirty="0" err="1">
                          <a:effectLst/>
                        </a:rPr>
                        <a:t>veya</a:t>
                      </a:r>
                      <a:r>
                        <a:rPr lang="en-US" sz="1200" spc="5" dirty="0">
                          <a:effectLst/>
                        </a:rPr>
                        <a:t> </a:t>
                      </a:r>
                      <a:r>
                        <a:rPr lang="en-US" sz="1200" dirty="0" err="1">
                          <a:effectLst/>
                        </a:rPr>
                        <a:t>geri</a:t>
                      </a:r>
                      <a:r>
                        <a:rPr lang="en-US" sz="1200" spc="5" dirty="0">
                          <a:effectLst/>
                        </a:rPr>
                        <a:t> </a:t>
                      </a:r>
                      <a:r>
                        <a:rPr lang="en-US" sz="1200" dirty="0" err="1">
                          <a:effectLst/>
                        </a:rPr>
                        <a:t>dönüştürme</a:t>
                      </a:r>
                      <a:r>
                        <a:rPr lang="en-US" sz="1200" spc="5" dirty="0">
                          <a:effectLst/>
                        </a:rPr>
                        <a:t> </a:t>
                      </a:r>
                      <a:r>
                        <a:rPr lang="en-US" sz="1200" dirty="0" err="1">
                          <a:effectLst/>
                        </a:rPr>
                        <a:t>mekanizmaları</a:t>
                      </a:r>
                      <a:r>
                        <a:rPr lang="en-US" sz="1200" spc="5" dirty="0">
                          <a:effectLst/>
                        </a:rPr>
                        <a:t> </a:t>
                      </a:r>
                      <a:r>
                        <a:rPr lang="en-US" sz="1200" dirty="0" err="1">
                          <a:effectLst/>
                        </a:rPr>
                        <a:t>mevcuttur</a:t>
                      </a:r>
                      <a:r>
                        <a:rPr lang="en-US" sz="1200" dirty="0">
                          <a:effectLst/>
                        </a:rPr>
                        <a:t>.</a:t>
                      </a:r>
                      <a:r>
                        <a:rPr lang="en-US" sz="1200" spc="-30" dirty="0">
                          <a:effectLst/>
                        </a:rPr>
                        <a:t> </a:t>
                      </a:r>
                      <a:r>
                        <a:rPr lang="en-US" sz="1200" dirty="0" err="1">
                          <a:effectLst/>
                        </a:rPr>
                        <a:t>Herhangi</a:t>
                      </a:r>
                      <a:r>
                        <a:rPr lang="en-US" sz="1200" spc="80" dirty="0">
                          <a:effectLst/>
                        </a:rPr>
                        <a:t> </a:t>
                      </a:r>
                      <a:r>
                        <a:rPr lang="en-US" sz="1200" dirty="0" err="1">
                          <a:effectLst/>
                        </a:rPr>
                        <a:t>bir</a:t>
                      </a:r>
                      <a:r>
                        <a:rPr lang="en-US" sz="1200" spc="20" dirty="0">
                          <a:effectLst/>
                        </a:rPr>
                        <a:t> </a:t>
                      </a:r>
                      <a:r>
                        <a:rPr lang="en-US" sz="1200" dirty="0" err="1">
                          <a:effectLst/>
                        </a:rPr>
                        <a:t>atık</a:t>
                      </a:r>
                      <a:r>
                        <a:rPr lang="en-US" sz="1200" spc="5" dirty="0">
                          <a:effectLst/>
                        </a:rPr>
                        <a:t> </a:t>
                      </a:r>
                      <a:r>
                        <a:rPr lang="en-US" sz="1200" dirty="0" err="1">
                          <a:effectLst/>
                        </a:rPr>
                        <a:t>bertarafının</a:t>
                      </a:r>
                      <a:r>
                        <a:rPr lang="en-US" sz="1200" spc="10" dirty="0">
                          <a:effectLst/>
                        </a:rPr>
                        <a:t> </a:t>
                      </a:r>
                      <a:r>
                        <a:rPr lang="en-US" sz="1200" dirty="0">
                          <a:effectLst/>
                        </a:rPr>
                        <a:t>yerel/</a:t>
                      </a:r>
                      <a:r>
                        <a:rPr lang="en-US" sz="1200" dirty="0" err="1">
                          <a:effectLst/>
                        </a:rPr>
                        <a:t>bölgedeki</a:t>
                      </a:r>
                      <a:r>
                        <a:rPr lang="en-US" sz="1200" spc="15" dirty="0">
                          <a:effectLst/>
                        </a:rPr>
                        <a:t> </a:t>
                      </a:r>
                      <a:r>
                        <a:rPr lang="en-US" sz="1200" dirty="0" err="1">
                          <a:effectLst/>
                        </a:rPr>
                        <a:t>nüfus</a:t>
                      </a:r>
                      <a:r>
                        <a:rPr lang="en-US" sz="1200" spc="20" dirty="0">
                          <a:effectLst/>
                        </a:rPr>
                        <a:t> </a:t>
                      </a:r>
                      <a:r>
                        <a:rPr lang="en-US" sz="1200" dirty="0" err="1">
                          <a:effectLst/>
                        </a:rPr>
                        <a:t>veya</a:t>
                      </a:r>
                      <a:r>
                        <a:rPr lang="en-US" sz="1200" spc="10" dirty="0">
                          <a:effectLst/>
                        </a:rPr>
                        <a:t> </a:t>
                      </a:r>
                      <a:r>
                        <a:rPr lang="en-US" sz="1200" dirty="0" err="1">
                          <a:effectLst/>
                        </a:rPr>
                        <a:t>çevre</a:t>
                      </a:r>
                      <a:r>
                        <a:rPr lang="en-US" sz="1200" spc="15" dirty="0">
                          <a:effectLst/>
                        </a:rPr>
                        <a:t> </a:t>
                      </a:r>
                      <a:r>
                        <a:rPr lang="en-US" sz="1200" dirty="0" err="1">
                          <a:effectLst/>
                        </a:rPr>
                        <a:t>üzerinde</a:t>
                      </a:r>
                      <a:r>
                        <a:rPr lang="en-US" sz="1200" dirty="0">
                          <a:effectLst/>
                        </a:rPr>
                        <a:t> </a:t>
                      </a:r>
                      <a:r>
                        <a:rPr lang="en-US" sz="1200" dirty="0" err="1">
                          <a:effectLst/>
                        </a:rPr>
                        <a:t>olumsuz</a:t>
                      </a:r>
                      <a:r>
                        <a:rPr lang="en-US" sz="1200" spc="-20" dirty="0">
                          <a:effectLst/>
                        </a:rPr>
                        <a:t> </a:t>
                      </a:r>
                      <a:r>
                        <a:rPr lang="en-US" sz="1200" dirty="0" err="1">
                          <a:effectLst/>
                        </a:rPr>
                        <a:t>bir</a:t>
                      </a:r>
                      <a:r>
                        <a:rPr lang="en-US" sz="1200" spc="-20" dirty="0">
                          <a:effectLst/>
                        </a:rPr>
                        <a:t> </a:t>
                      </a:r>
                      <a:r>
                        <a:rPr lang="en-US" sz="1200" dirty="0" err="1">
                          <a:effectLst/>
                        </a:rPr>
                        <a:t>etkisi</a:t>
                      </a:r>
                      <a:r>
                        <a:rPr lang="en-US" sz="1200" spc="-15" dirty="0">
                          <a:effectLst/>
                        </a:rPr>
                        <a:t> </a:t>
                      </a:r>
                      <a:r>
                        <a:rPr lang="en-US" sz="1200" dirty="0" err="1">
                          <a:effectLst/>
                        </a:rPr>
                        <a:t>yoktur</a:t>
                      </a:r>
                      <a:r>
                        <a:rPr lang="en-US" sz="1200" dirty="0">
                          <a:effectLst/>
                        </a:rPr>
                        <a:t>.</a:t>
                      </a:r>
                      <a:endParaRPr lang="tr-TR" sz="1200" dirty="0">
                        <a:effectLst/>
                      </a:endParaRPr>
                    </a:p>
                    <a:p>
                      <a:pPr algn="l">
                        <a:spcAft>
                          <a:spcPts val="800"/>
                        </a:spcAft>
                      </a:pPr>
                      <a:r>
                        <a:rPr lang="tr-TR" sz="1200" b="1" dirty="0">
                          <a:solidFill>
                            <a:srgbClr val="FF0000"/>
                          </a:solidFill>
                          <a:effectLst/>
                        </a:rPr>
                        <a:t>İlgili belgeler:</a:t>
                      </a:r>
                    </a:p>
                    <a:p>
                      <a:pPr marL="342900" lvl="0" indent="-342900" algn="l">
                        <a:lnSpc>
                          <a:spcPct val="112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Atıkların izlendiği, kaydedildiği, yönetildiği, düzeltici eylemlerin bulunduğu ve tarihlere göre hedeflerin bulunduğu çizelgeler</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 Yönetim Planı</a:t>
                      </a:r>
                    </a:p>
                    <a:p>
                      <a:pPr marL="342900" lvl="0" indent="-342900" algn="l">
                        <a:lnSpc>
                          <a:spcPct val="112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 üretimini azaltmaya ve geri dönüşüme yönelik çabalar, bir önceki denetime kıyasla atık </a:t>
                      </a:r>
                      <a:r>
                        <a:rPr lang="tr-TR" sz="1200" u="none" strike="noStrike" spc="0" dirty="0" err="1">
                          <a:effectLst/>
                        </a:rPr>
                        <a:t>azaltım</a:t>
                      </a:r>
                      <a:r>
                        <a:rPr lang="tr-TR" sz="1200" u="none" strike="noStrike" spc="0" dirty="0">
                          <a:effectLst/>
                        </a:rPr>
                        <a:t> oranları</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Misafirlere yönelik atık üretimini azaltıcı önlem ve tavsiyeler</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 pos="463550" algn="l"/>
                        </a:tabLst>
                      </a:pPr>
                      <a:r>
                        <a:rPr lang="tr-TR" sz="1200" u="none" strike="noStrike" spc="0" dirty="0">
                          <a:effectLst/>
                        </a:rPr>
                        <a:t>Entegre Çevre Bilgi Sistemi üzerinden atık gönderim </a:t>
                      </a:r>
                      <a:r>
                        <a:rPr lang="tr-TR" sz="1200" u="none" strike="noStrike" spc="0" dirty="0" err="1">
                          <a:effectLst/>
                        </a:rPr>
                        <a:t>UATF’leri</a:t>
                      </a:r>
                      <a:r>
                        <a:rPr lang="tr-TR" sz="1200" u="none" strike="noStrike" spc="0" dirty="0">
                          <a:effectLst/>
                        </a:rPr>
                        <a:t>,</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 pos="463550" algn="l"/>
                        </a:tabLst>
                      </a:pPr>
                      <a:r>
                        <a:rPr lang="tr-TR" sz="1200" u="none" strike="noStrike" spc="0" dirty="0">
                          <a:effectLst/>
                        </a:rPr>
                        <a:t>Entegre Çevre Bilgi Sistemi üzerinden yapılan bir önceki yıla ait atık beyanı bilgileri</a:t>
                      </a:r>
                    </a:p>
                    <a:p>
                      <a:pPr indent="469900" algn="l">
                        <a:spcAft>
                          <a:spcPts val="0"/>
                        </a:spcAft>
                      </a:pPr>
                      <a:r>
                        <a:rPr lang="tr-TR" sz="1200" dirty="0">
                          <a:effectLst/>
                        </a:rPr>
                        <a:t>(varsa)</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Tehlikeli atıkların lisanslı firmalara gönderildiğine dair anlaşmalar ve lisanslar</a:t>
                      </a:r>
                    </a:p>
                    <a:p>
                      <a:pPr marL="342900" lvl="0" indent="-342900" algn="l">
                        <a:lnSpc>
                          <a:spcPct val="130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 depolama alanı izin belgesi</a:t>
                      </a:r>
                    </a:p>
                    <a:p>
                      <a:pPr marL="342900" lvl="0" indent="-342900" algn="l">
                        <a:lnSpc>
                          <a:spcPct val="107000"/>
                        </a:lnSpc>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 depolama alanının yasal uyumu (kimyasal depolama matrisine göre depolama, atık kodları, çevre kazalarını önlemeye yönelik materyaller, ilgili personelin eğitimi, toplama kanalı, zemin yapısı vb.) (Atık yönetimi Yönetmeliği’ne göre)</a:t>
                      </a:r>
                    </a:p>
                    <a:p>
                      <a:pPr marL="342900" lvl="0" indent="-342900" algn="l">
                        <a:lnSpc>
                          <a:spcPct val="112000"/>
                        </a:lnSpc>
                        <a:spcAft>
                          <a:spcPts val="1500"/>
                        </a:spcAft>
                        <a:buClr>
                          <a:srgbClr val="000000"/>
                        </a:buClr>
                        <a:buSzPts val="1000"/>
                        <a:buFont typeface="Arial" panose="020B0604020202020204" pitchFamily="34" charset="0"/>
                        <a:buChar char="•"/>
                        <a:tabLst>
                          <a:tab pos="462280" algn="l"/>
                        </a:tabLst>
                      </a:pPr>
                      <a:r>
                        <a:rPr lang="tr-TR" sz="1200" u="none" strike="noStrike" spc="0" dirty="0">
                          <a:effectLst/>
                        </a:rPr>
                        <a:t>Sıfır Atık Belgesi (2022 yılı sonu itibari ile tüm konaklama tesislerinin sahip olması gerekiyor)</a:t>
                      </a:r>
                    </a:p>
                    <a:p>
                      <a:pPr algn="l">
                        <a:spcAft>
                          <a:spcPts val="500"/>
                        </a:spcAft>
                      </a:pPr>
                      <a:r>
                        <a:rPr lang="tr-TR" sz="1200" b="1" dirty="0">
                          <a:solidFill>
                            <a:srgbClr val="FF0000"/>
                          </a:solidFill>
                          <a:effectLst/>
                        </a:rPr>
                        <a:t>Diğer destekleyici belgeler:</a:t>
                      </a:r>
                    </a:p>
                    <a:p>
                      <a:pPr marL="342900" lvl="0" indent="-342900" algn="l">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T.C. Çevre ve Şehircilik Bakanlığı tarafından verilen Çevre </a:t>
                      </a:r>
                      <a:r>
                        <a:rPr lang="tr-TR" sz="1200" u="none" strike="noStrike" spc="0" dirty="0" err="1">
                          <a:effectLst/>
                        </a:rPr>
                        <a:t>Etiketi’ne</a:t>
                      </a:r>
                      <a:r>
                        <a:rPr lang="tr-TR" sz="1200" u="none" strike="noStrike" spc="0" dirty="0">
                          <a:effectLst/>
                        </a:rPr>
                        <a:t> sahip işletmeler, Çevre </a:t>
                      </a:r>
                      <a:r>
                        <a:rPr lang="tr-TR" sz="1200" u="none" strike="noStrike" spc="0" dirty="0" err="1">
                          <a:effectLst/>
                        </a:rPr>
                        <a:t>Etiketi’nin</a:t>
                      </a:r>
                      <a:r>
                        <a:rPr lang="tr-TR" sz="1200" u="none" strike="noStrike" spc="0" dirty="0">
                          <a:effectLst/>
                        </a:rPr>
                        <a:t> 17, 18, 19, 51, 52, 53, 55, 56. ile bu kritere uyuma yönelik uygulamalara sahip olabilmektedir.</a:t>
                      </a:r>
                    </a:p>
                    <a:p>
                      <a:pPr marL="342900" lvl="0" indent="-342900" algn="l">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Atık Yönetimi Yönetmeliği, Sıfır Atık Yönetmeliği, Atık Kontrol Yönetmeliği ve diğer mevzuata uyumun belgelenmesi</a:t>
                      </a:r>
                    </a:p>
                    <a:p>
                      <a:pPr marL="342900" lvl="0" indent="-342900" algn="l">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Katı atıkların ayrı toplandığına ve ilgili mevzuata göre bertaraf edildiğine dair fiziksel kanıtlar</a:t>
                      </a:r>
                    </a:p>
                    <a:p>
                      <a:pPr marL="342900" lvl="0" indent="-342900" algn="l">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Katı atık üretimini azaltmaya yönelik eylem planı ve bunun uygulanması, belgelenmesi</a:t>
                      </a:r>
                    </a:p>
                    <a:p>
                      <a:pPr marL="342900" lvl="0" indent="-342900" algn="l">
                        <a:spcAft>
                          <a:spcPts val="0"/>
                        </a:spcAft>
                        <a:buClr>
                          <a:srgbClr val="000000"/>
                        </a:buClr>
                        <a:buSzPts val="1000"/>
                        <a:buFont typeface="Arial" panose="020B0604020202020204" pitchFamily="34" charset="0"/>
                        <a:buChar char="•"/>
                        <a:tabLst>
                          <a:tab pos="462280" algn="l"/>
                        </a:tabLst>
                      </a:pPr>
                      <a:r>
                        <a:rPr lang="tr-TR" sz="1200" u="none" strike="noStrike" spc="0" dirty="0">
                          <a:effectLst/>
                        </a:rPr>
                        <a:t>Katı atık üretiminin izlendiği ve tarihlere göre katı atık üretimini azaltmaya yönelik hedeflerin bulunduğu çizelgeler</a:t>
                      </a:r>
                    </a:p>
                    <a:p>
                      <a:pPr marL="342900" lvl="0" indent="-342900" algn="l">
                        <a:spcAft>
                          <a:spcPts val="500"/>
                        </a:spcAft>
                        <a:buClr>
                          <a:srgbClr val="000000"/>
                        </a:buClr>
                        <a:buSzPts val="1000"/>
                        <a:buFont typeface="Arial" panose="020B0604020202020204" pitchFamily="34" charset="0"/>
                        <a:buChar char="•"/>
                        <a:tabLst>
                          <a:tab pos="462280" algn="l"/>
                        </a:tabLst>
                      </a:pPr>
                      <a:r>
                        <a:rPr lang="tr-TR" sz="1200" u="none" strike="noStrike" spc="0" dirty="0">
                          <a:effectLst/>
                        </a:rPr>
                        <a:t>Geri dönüşüm kutuları, atık yönetimine dair talimat ve yönergeler</a:t>
                      </a:r>
                    </a:p>
                    <a:p>
                      <a:pPr marL="342900" lvl="0" indent="-342900" algn="l">
                        <a:spcAft>
                          <a:spcPts val="0"/>
                        </a:spcAft>
                        <a:buClr>
                          <a:srgbClr val="000000"/>
                        </a:buClr>
                        <a:buSzPts val="1000"/>
                        <a:buFont typeface="Arial" panose="020B0604020202020204" pitchFamily="34" charset="0"/>
                        <a:buChar char="•"/>
                        <a:tabLst>
                          <a:tab pos="463550" algn="l"/>
                        </a:tabLst>
                      </a:pPr>
                      <a:r>
                        <a:rPr lang="tr-TR" sz="1200" u="none" strike="noStrike" spc="0" dirty="0">
                          <a:effectLst/>
                        </a:rPr>
                        <a:t>Personele atık üretiminin azaltılmasına ve geri dönüşüme yönelik verilecek eğitimler</a:t>
                      </a:r>
                    </a:p>
                    <a:p>
                      <a:pPr marL="342900" lvl="0" indent="-342900" algn="l">
                        <a:lnSpc>
                          <a:spcPct val="97000"/>
                        </a:lnSpc>
                        <a:spcAft>
                          <a:spcPts val="0"/>
                        </a:spcAft>
                        <a:buClr>
                          <a:srgbClr val="000000"/>
                        </a:buClr>
                        <a:buSzPts val="1000"/>
                        <a:buFont typeface="Arial" panose="020B0604020202020204" pitchFamily="34" charset="0"/>
                        <a:buChar char="•"/>
                        <a:tabLst>
                          <a:tab pos="463550" algn="l"/>
                        </a:tabLst>
                      </a:pPr>
                      <a:r>
                        <a:rPr lang="tr-TR" sz="1200" u="none" strike="noStrike" spc="0" dirty="0">
                          <a:effectLst/>
                        </a:rPr>
                        <a:t>Misafirlere yönelik katı atık üretimini azaltıcı önlem ve tavsiyeler</a:t>
                      </a:r>
                      <a:endParaRPr lang="tr-TR" sz="1200" u="none" strike="noStrike" spc="0" dirty="0">
                        <a:effectLst/>
                        <a:latin typeface="Arial" panose="020B0604020202020204" pitchFamily="34" charset="0"/>
                        <a:ea typeface="Arial" panose="020B0604020202020204" pitchFamily="34" charset="0"/>
                        <a:cs typeface="Arial" panose="020B0604020202020204" pitchFamily="34" charset="0"/>
                      </a:endParaRPr>
                    </a:p>
                  </a:txBody>
                  <a:tcPr marL="73430" marR="73430" marT="0" marB="0"/>
                </a:tc>
                <a:extLst>
                  <a:ext uri="{0D108BD9-81ED-4DB2-BD59-A6C34878D82A}">
                    <a16:rowId xmlns:a16="http://schemas.microsoft.com/office/drawing/2014/main" val="2196877674"/>
                  </a:ext>
                </a:extLst>
              </a:tr>
            </a:tbl>
          </a:graphicData>
        </a:graphic>
      </p:graphicFrame>
    </p:spTree>
    <p:extLst>
      <p:ext uri="{BB962C8B-B14F-4D97-AF65-F5344CB8AC3E}">
        <p14:creationId xmlns:p14="http://schemas.microsoft.com/office/powerpoint/2010/main" val="309479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8A4B5840-F5FB-40DB-8372-8C08B8CBCDDA}"/>
              </a:ext>
            </a:extLst>
          </p:cNvPr>
          <p:cNvGraphicFramePr>
            <a:graphicFrameLocks noGrp="1"/>
          </p:cNvGraphicFramePr>
          <p:nvPr>
            <p:ph idx="1"/>
            <p:extLst>
              <p:ext uri="{D42A27DB-BD31-4B8C-83A1-F6EECF244321}">
                <p14:modId xmlns:p14="http://schemas.microsoft.com/office/powerpoint/2010/main" val="360017323"/>
              </p:ext>
            </p:extLst>
          </p:nvPr>
        </p:nvGraphicFramePr>
        <p:xfrm>
          <a:off x="333375" y="161924"/>
          <a:ext cx="11706225" cy="6486525"/>
        </p:xfrm>
        <a:graphic>
          <a:graphicData uri="http://schemas.openxmlformats.org/drawingml/2006/table">
            <a:tbl>
              <a:tblPr>
                <a:tableStyleId>{2D5ABB26-0587-4C30-8999-92F81FD0307C}</a:tableStyleId>
              </a:tblPr>
              <a:tblGrid>
                <a:gridCol w="11706225">
                  <a:extLst>
                    <a:ext uri="{9D8B030D-6E8A-4147-A177-3AD203B41FA5}">
                      <a16:colId xmlns:a16="http://schemas.microsoft.com/office/drawing/2014/main" val="1416691550"/>
                    </a:ext>
                  </a:extLst>
                </a:gridCol>
              </a:tblGrid>
              <a:tr h="6486525">
                <a:tc>
                  <a:txBody>
                    <a:bodyPr/>
                    <a:lstStyle/>
                    <a:p>
                      <a:pPr marL="158115" algn="l">
                        <a:spcBef>
                          <a:spcPts val="605"/>
                        </a:spcBef>
                        <a:spcAft>
                          <a:spcPts val="0"/>
                        </a:spcAft>
                      </a:pPr>
                      <a:r>
                        <a:rPr lang="tr-TR" sz="1200" b="1" dirty="0">
                          <a:solidFill>
                            <a:srgbClr val="00B0F0"/>
                          </a:solidFill>
                          <a:effectLst/>
                        </a:rPr>
                        <a:t>Atık</a:t>
                      </a:r>
                      <a:r>
                        <a:rPr lang="tr-TR" sz="1200" b="1" spc="-15" dirty="0">
                          <a:solidFill>
                            <a:srgbClr val="00B0F0"/>
                          </a:solidFill>
                          <a:effectLst/>
                        </a:rPr>
                        <a:t> </a:t>
                      </a:r>
                      <a:r>
                        <a:rPr lang="tr-TR" sz="1200" b="1" dirty="0">
                          <a:solidFill>
                            <a:srgbClr val="00B0F0"/>
                          </a:solidFill>
                          <a:effectLst/>
                        </a:rPr>
                        <a:t>su</a:t>
                      </a:r>
                    </a:p>
                    <a:p>
                      <a:pPr algn="l">
                        <a:spcAft>
                          <a:spcPts val="800"/>
                        </a:spcAft>
                      </a:pPr>
                      <a:r>
                        <a:rPr lang="en-US" sz="1200" dirty="0" err="1">
                          <a:effectLst/>
                        </a:rPr>
                        <a:t>Gri</a:t>
                      </a:r>
                      <a:r>
                        <a:rPr lang="en-US" sz="1200" spc="55" dirty="0">
                          <a:effectLst/>
                        </a:rPr>
                        <a:t> </a:t>
                      </a:r>
                      <a:r>
                        <a:rPr lang="en-US" sz="1200" dirty="0" err="1">
                          <a:effectLst/>
                        </a:rPr>
                        <a:t>su</a:t>
                      </a:r>
                      <a:r>
                        <a:rPr lang="en-US" sz="1200" spc="55" dirty="0">
                          <a:effectLst/>
                        </a:rPr>
                        <a:t> </a:t>
                      </a:r>
                      <a:r>
                        <a:rPr lang="en-US" sz="1200" dirty="0" err="1">
                          <a:effectLst/>
                        </a:rPr>
                        <a:t>dahil</a:t>
                      </a:r>
                      <a:r>
                        <a:rPr lang="en-US" sz="1200" spc="55" dirty="0">
                          <a:effectLst/>
                        </a:rPr>
                        <a:t> </a:t>
                      </a:r>
                      <a:r>
                        <a:rPr lang="en-US" sz="1200" dirty="0">
                          <a:effectLst/>
                        </a:rPr>
                        <a:t>olmak</a:t>
                      </a:r>
                      <a:r>
                        <a:rPr lang="en-US" sz="1200" spc="60" dirty="0">
                          <a:effectLst/>
                        </a:rPr>
                        <a:t> </a:t>
                      </a:r>
                      <a:r>
                        <a:rPr lang="en-US" sz="1200" dirty="0">
                          <a:effectLst/>
                        </a:rPr>
                        <a:t>üzere</a:t>
                      </a:r>
                      <a:r>
                        <a:rPr lang="en-US" sz="1200" spc="55" dirty="0">
                          <a:effectLst/>
                        </a:rPr>
                        <a:t> </a:t>
                      </a:r>
                      <a:r>
                        <a:rPr lang="en-US" sz="1200" dirty="0" err="1">
                          <a:effectLst/>
                        </a:rPr>
                        <a:t>atık</a:t>
                      </a:r>
                      <a:r>
                        <a:rPr lang="en-US" sz="1200" spc="60" dirty="0">
                          <a:effectLst/>
                        </a:rPr>
                        <a:t> </a:t>
                      </a:r>
                      <a:r>
                        <a:rPr lang="en-US" sz="1200" dirty="0" err="1">
                          <a:effectLst/>
                        </a:rPr>
                        <a:t>su</a:t>
                      </a:r>
                      <a:r>
                        <a:rPr lang="en-US" sz="1200" spc="65" dirty="0">
                          <a:effectLst/>
                        </a:rPr>
                        <a:t> </a:t>
                      </a:r>
                      <a:r>
                        <a:rPr lang="en-US" sz="1200" dirty="0" err="1">
                          <a:effectLst/>
                        </a:rPr>
                        <a:t>etkili</a:t>
                      </a:r>
                      <a:r>
                        <a:rPr lang="en-US" sz="1200" spc="65" dirty="0">
                          <a:effectLst/>
                        </a:rPr>
                        <a:t> </a:t>
                      </a:r>
                      <a:r>
                        <a:rPr lang="en-US" sz="1200" dirty="0" err="1">
                          <a:effectLst/>
                        </a:rPr>
                        <a:t>bir</a:t>
                      </a:r>
                      <a:r>
                        <a:rPr lang="en-US" sz="1200" spc="55" dirty="0">
                          <a:effectLst/>
                        </a:rPr>
                        <a:t> </a:t>
                      </a:r>
                      <a:r>
                        <a:rPr lang="en-US" sz="1200" dirty="0" err="1">
                          <a:effectLst/>
                        </a:rPr>
                        <a:t>şekilde</a:t>
                      </a:r>
                      <a:r>
                        <a:rPr lang="en-US" sz="1200" spc="400" dirty="0">
                          <a:effectLst/>
                        </a:rPr>
                        <a:t> </a:t>
                      </a:r>
                      <a:r>
                        <a:rPr lang="en-US" sz="1200" dirty="0" err="1">
                          <a:effectLst/>
                        </a:rPr>
                        <a:t>arıtılmakta</a:t>
                      </a:r>
                      <a:r>
                        <a:rPr lang="en-US" sz="1200" spc="30" dirty="0">
                          <a:effectLst/>
                        </a:rPr>
                        <a:t> </a:t>
                      </a:r>
                      <a:r>
                        <a:rPr lang="en-US" sz="1200" dirty="0">
                          <a:effectLst/>
                        </a:rPr>
                        <a:t>ve</a:t>
                      </a:r>
                      <a:r>
                        <a:rPr lang="en-US" sz="1200" spc="55" dirty="0">
                          <a:effectLst/>
                        </a:rPr>
                        <a:t> </a:t>
                      </a:r>
                      <a:r>
                        <a:rPr lang="en-US" sz="1200" dirty="0">
                          <a:effectLst/>
                        </a:rPr>
                        <a:t>yerel/</a:t>
                      </a:r>
                      <a:r>
                        <a:rPr lang="en-US" sz="1200" dirty="0" err="1">
                          <a:effectLst/>
                        </a:rPr>
                        <a:t>bölge</a:t>
                      </a:r>
                      <a:r>
                        <a:rPr lang="en-US" sz="1200" spc="25" dirty="0">
                          <a:effectLst/>
                        </a:rPr>
                        <a:t> </a:t>
                      </a:r>
                      <a:r>
                        <a:rPr lang="en-US" sz="1200" dirty="0" err="1">
                          <a:effectLst/>
                        </a:rPr>
                        <a:t>halkına</a:t>
                      </a:r>
                      <a:r>
                        <a:rPr lang="en-US" sz="1200" dirty="0">
                          <a:effectLst/>
                        </a:rPr>
                        <a:t> </a:t>
                      </a:r>
                      <a:r>
                        <a:rPr lang="en-US" sz="1200" dirty="0" err="1">
                          <a:effectLst/>
                        </a:rPr>
                        <a:t>veya</a:t>
                      </a:r>
                      <a:r>
                        <a:rPr lang="en-US" sz="1200" spc="195" dirty="0">
                          <a:effectLst/>
                        </a:rPr>
                        <a:t> </a:t>
                      </a:r>
                      <a:r>
                        <a:rPr lang="en-US" sz="1200" dirty="0" err="1">
                          <a:effectLst/>
                        </a:rPr>
                        <a:t>çevreye</a:t>
                      </a:r>
                      <a:r>
                        <a:rPr lang="en-US" sz="1200" spc="195" dirty="0">
                          <a:effectLst/>
                        </a:rPr>
                        <a:t> </a:t>
                      </a:r>
                      <a:r>
                        <a:rPr lang="en-US" sz="1200" dirty="0" err="1">
                          <a:effectLst/>
                        </a:rPr>
                        <a:t>olumsuz</a:t>
                      </a:r>
                      <a:r>
                        <a:rPr lang="en-US" sz="1200" dirty="0">
                          <a:effectLst/>
                        </a:rPr>
                        <a:t> </a:t>
                      </a:r>
                      <a:r>
                        <a:rPr lang="en-US" sz="1200" dirty="0" err="1">
                          <a:effectLst/>
                        </a:rPr>
                        <a:t>bir</a:t>
                      </a:r>
                      <a:r>
                        <a:rPr lang="en-US" sz="1200" spc="225" dirty="0">
                          <a:effectLst/>
                        </a:rPr>
                        <a:t> </a:t>
                      </a:r>
                      <a:r>
                        <a:rPr lang="en-US" sz="1200" dirty="0" err="1">
                          <a:effectLst/>
                        </a:rPr>
                        <a:t>etkisi</a:t>
                      </a:r>
                      <a:r>
                        <a:rPr lang="en-US" sz="1200" spc="210" dirty="0">
                          <a:effectLst/>
                        </a:rPr>
                        <a:t> </a:t>
                      </a:r>
                      <a:r>
                        <a:rPr lang="en-US" sz="1200" dirty="0" err="1">
                          <a:effectLst/>
                        </a:rPr>
                        <a:t>olmaksızın</a:t>
                      </a:r>
                      <a:r>
                        <a:rPr lang="en-US" sz="1200" spc="200" dirty="0">
                          <a:effectLst/>
                        </a:rPr>
                        <a:t> </a:t>
                      </a:r>
                      <a:r>
                        <a:rPr lang="en-US" sz="1200" dirty="0" err="1">
                          <a:effectLst/>
                        </a:rPr>
                        <a:t>sadece</a:t>
                      </a:r>
                      <a:r>
                        <a:rPr lang="en-US" sz="1200" spc="215" dirty="0">
                          <a:effectLst/>
                        </a:rPr>
                        <a:t> </a:t>
                      </a:r>
                      <a:r>
                        <a:rPr lang="en-US" sz="1200" dirty="0" err="1">
                          <a:effectLst/>
                        </a:rPr>
                        <a:t>güvenli</a:t>
                      </a:r>
                      <a:r>
                        <a:rPr lang="en-US" sz="1200" spc="210" dirty="0">
                          <a:effectLst/>
                        </a:rPr>
                        <a:t> </a:t>
                      </a:r>
                      <a:r>
                        <a:rPr lang="en-US" sz="1200" dirty="0" err="1">
                          <a:effectLst/>
                        </a:rPr>
                        <a:t>bir</a:t>
                      </a:r>
                      <a:r>
                        <a:rPr lang="en-US" sz="1200" spc="215" dirty="0">
                          <a:effectLst/>
                        </a:rPr>
                        <a:t> </a:t>
                      </a:r>
                      <a:r>
                        <a:rPr lang="en-US" sz="1200" dirty="0" err="1">
                          <a:effectLst/>
                        </a:rPr>
                        <a:t>şekilde</a:t>
                      </a:r>
                      <a:r>
                        <a:rPr lang="en-US" sz="1200" spc="215" dirty="0">
                          <a:effectLst/>
                        </a:rPr>
                        <a:t> </a:t>
                      </a:r>
                      <a:r>
                        <a:rPr lang="en-US" sz="1200" dirty="0" err="1">
                          <a:effectLst/>
                        </a:rPr>
                        <a:t>yeniden</a:t>
                      </a:r>
                      <a:r>
                        <a:rPr lang="en-US" sz="1200" dirty="0">
                          <a:effectLst/>
                        </a:rPr>
                        <a:t> </a:t>
                      </a:r>
                      <a:r>
                        <a:rPr lang="en-US" sz="1200" dirty="0" err="1">
                          <a:effectLst/>
                        </a:rPr>
                        <a:t>kullanılmaktadır</a:t>
                      </a:r>
                      <a:r>
                        <a:rPr lang="en-US" sz="1200" spc="-10" dirty="0">
                          <a:effectLst/>
                        </a:rPr>
                        <a:t>. </a:t>
                      </a:r>
                      <a:r>
                        <a:rPr lang="en-US" sz="1200" dirty="0" err="1">
                          <a:effectLst/>
                        </a:rPr>
                        <a:t>veya</a:t>
                      </a:r>
                      <a:r>
                        <a:rPr lang="en-US" sz="1200" spc="-30" dirty="0">
                          <a:effectLst/>
                        </a:rPr>
                        <a:t> </a:t>
                      </a:r>
                      <a:r>
                        <a:rPr lang="en-US" sz="1200" dirty="0" err="1">
                          <a:effectLst/>
                        </a:rPr>
                        <a:t>serbest</a:t>
                      </a:r>
                      <a:r>
                        <a:rPr lang="en-US" sz="1200" spc="-15" dirty="0">
                          <a:effectLst/>
                        </a:rPr>
                        <a:t> </a:t>
                      </a:r>
                      <a:r>
                        <a:rPr lang="en-US" sz="1200" dirty="0" err="1">
                          <a:effectLst/>
                        </a:rPr>
                        <a:t>bırakılmaktadır</a:t>
                      </a:r>
                      <a:r>
                        <a:rPr lang="en-US" sz="1200" dirty="0">
                          <a:effectLst/>
                        </a:rPr>
                        <a:t>.</a:t>
                      </a:r>
                      <a:endParaRPr lang="tr-TR" sz="1200" dirty="0">
                        <a:effectLst/>
                      </a:endParaRPr>
                    </a:p>
                    <a:p>
                      <a:pPr algn="l">
                        <a:spcAft>
                          <a:spcPts val="800"/>
                        </a:spcAft>
                      </a:pPr>
                      <a:r>
                        <a:rPr lang="tr-TR" sz="1200" b="1" dirty="0">
                          <a:solidFill>
                            <a:srgbClr val="FF0000"/>
                          </a:solidFill>
                          <a:effectLst/>
                        </a:rPr>
                        <a:t>İlgili belgeler:</a:t>
                      </a:r>
                    </a:p>
                    <a:p>
                      <a:pPr marL="342900" lvl="0" indent="-342900" algn="l">
                        <a:lnSpc>
                          <a:spcPct val="112000"/>
                        </a:lnSpc>
                        <a:spcAft>
                          <a:spcPts val="0"/>
                        </a:spcAft>
                        <a:buClr>
                          <a:srgbClr val="000000"/>
                        </a:buClr>
                        <a:buSzPts val="1000"/>
                        <a:buFont typeface="Arial" panose="020B0604020202020204" pitchFamily="34" charset="0"/>
                        <a:buChar char="•"/>
                        <a:tabLst>
                          <a:tab pos="464820" algn="l"/>
                        </a:tabLst>
                      </a:pPr>
                      <a:r>
                        <a:rPr lang="tr-TR" sz="1200" u="none" strike="noStrike" spc="0" dirty="0">
                          <a:effectLst/>
                        </a:rPr>
                        <a:t>İşletmenin belediyeye veya </a:t>
                      </a:r>
                      <a:r>
                        <a:rPr lang="tr-TR" sz="1200" u="none" strike="noStrike" spc="0" dirty="0" err="1">
                          <a:effectLst/>
                        </a:rPr>
                        <a:t>TURAŞ’a</a:t>
                      </a:r>
                      <a:r>
                        <a:rPr lang="tr-TR" sz="1200" u="none" strike="noStrike" spc="0" dirty="0">
                          <a:effectLst/>
                        </a:rPr>
                        <a:t> ait arıtma sistemleri ile bağlantılı olduğunu gösterir belge (kanal bağlantı izinleri, lisanslar, belediye kayıtları)</a:t>
                      </a:r>
                    </a:p>
                    <a:p>
                      <a:pPr marL="342900" lvl="0" indent="-342900" algn="l">
                        <a:lnSpc>
                          <a:spcPct val="105000"/>
                        </a:lnSpc>
                        <a:spcAft>
                          <a:spcPts val="1500"/>
                        </a:spcAft>
                        <a:buClr>
                          <a:srgbClr val="000000"/>
                        </a:buClr>
                        <a:buSzPts val="1000"/>
                        <a:buFont typeface="Arial" panose="020B0604020202020204" pitchFamily="34" charset="0"/>
                        <a:buChar char="•"/>
                        <a:tabLst>
                          <a:tab pos="464820" algn="l"/>
                        </a:tabLst>
                      </a:pPr>
                      <a:r>
                        <a:rPr lang="tr-TR" sz="1200" u="none" strike="noStrike" spc="0" dirty="0">
                          <a:effectLst/>
                        </a:rPr>
                        <a:t>İşletmenin kendine ait atık su sisteminin bulunması halinde atık su yönetimine dair yasal uyumlulukların tamamının yerine getiriliyor olması ve çevreye zarar verilmediğinin gösterilmesi (aylık izleme numune raporları, Entegre Çevre Bilgi Sistemi veri girişleri, Çevre İl Müdürlüğü denetim raporları, arıtma sistemi kayıt ve bakım belgeleri)</a:t>
                      </a:r>
                    </a:p>
                    <a:p>
                      <a:pPr algn="l">
                        <a:spcAft>
                          <a:spcPts val="800"/>
                        </a:spcAft>
                      </a:pPr>
                      <a:r>
                        <a:rPr lang="tr-TR" sz="1200" b="1" dirty="0">
                          <a:solidFill>
                            <a:srgbClr val="FF0000"/>
                          </a:solidFill>
                          <a:effectLst/>
                        </a:rPr>
                        <a:t>Diğer destekleyici belgeler:</a:t>
                      </a:r>
                    </a:p>
                    <a:p>
                      <a:pPr marL="342900" lvl="0" indent="-342900" algn="l">
                        <a:lnSpc>
                          <a:spcPct val="107000"/>
                        </a:lnSpc>
                        <a:spcAft>
                          <a:spcPts val="0"/>
                        </a:spcAft>
                        <a:buClr>
                          <a:srgbClr val="000000"/>
                        </a:buClr>
                        <a:buSzPts val="1000"/>
                        <a:buFont typeface="Arial" panose="020B0604020202020204" pitchFamily="34" charset="0"/>
                        <a:buChar char="•"/>
                        <a:tabLst>
                          <a:tab pos="464820" algn="l"/>
                        </a:tabLst>
                      </a:pPr>
                      <a:r>
                        <a:rPr lang="tr-TR" sz="1200" u="none" strike="noStrike" spc="0" dirty="0">
                          <a:effectLst/>
                        </a:rPr>
                        <a:t>T.C. Çevre, Şehircilik ve İklim Değişikliği Bakanlığı tarafından verilen Çevre </a:t>
                      </a:r>
                      <a:r>
                        <a:rPr lang="tr-TR" sz="1200" u="none" strike="noStrike" spc="0" dirty="0" err="1">
                          <a:effectLst/>
                        </a:rPr>
                        <a:t>Etiketi’ne</a:t>
                      </a:r>
                      <a:r>
                        <a:rPr lang="tr-TR" sz="1200" u="none" strike="noStrike" spc="0" dirty="0">
                          <a:effectLst/>
                        </a:rPr>
                        <a:t> sahip işletmeler, Çevre </a:t>
                      </a:r>
                      <a:r>
                        <a:rPr lang="tr-TR" sz="1200" u="none" strike="noStrike" spc="0" dirty="0" err="1">
                          <a:effectLst/>
                        </a:rPr>
                        <a:t>Etiketi’nin</a:t>
                      </a:r>
                      <a:r>
                        <a:rPr lang="tr-TR" sz="1200" u="none" strike="noStrike" spc="0" dirty="0">
                          <a:effectLst/>
                        </a:rPr>
                        <a:t> 57 ve 62. Maddeleri ile bu kritere uyuma yönelik uygulamalara sahip olabilmektedir.</a:t>
                      </a:r>
                    </a:p>
                    <a:p>
                      <a:pPr marL="342900" lvl="0" indent="-342900" algn="l">
                        <a:lnSpc>
                          <a:spcPct val="130000"/>
                        </a:lnSpc>
                        <a:spcAft>
                          <a:spcPts val="0"/>
                        </a:spcAft>
                        <a:buClr>
                          <a:srgbClr val="000000"/>
                        </a:buClr>
                        <a:buSzPts val="1000"/>
                        <a:buFont typeface="Arial" panose="020B0604020202020204" pitchFamily="34" charset="0"/>
                        <a:buChar char="•"/>
                        <a:tabLst>
                          <a:tab pos="464820" algn="l"/>
                          <a:tab pos="466725" algn="l"/>
                        </a:tabLst>
                      </a:pPr>
                      <a:r>
                        <a:rPr lang="tr-TR" sz="1200" u="none" strike="noStrike" spc="0" dirty="0">
                          <a:effectLst/>
                        </a:rPr>
                        <a:t>Eğer tesis bünyesinde arıtma tesisi var ise Entegre Çevre Bilgi Sistemi tarafından atanan</a:t>
                      </a:r>
                    </a:p>
                    <a:p>
                      <a:pPr indent="469900" algn="l">
                        <a:spcAft>
                          <a:spcPts val="0"/>
                        </a:spcAft>
                      </a:pPr>
                      <a:r>
                        <a:rPr lang="tr-TR" sz="1200" dirty="0">
                          <a:effectLst/>
                        </a:rPr>
                        <a:t>akredite laboratuvarlarca yapılmış </a:t>
                      </a:r>
                      <a:r>
                        <a:rPr lang="tr-TR" sz="1200" dirty="0" err="1">
                          <a:effectLst/>
                        </a:rPr>
                        <a:t>atıksu</a:t>
                      </a:r>
                      <a:r>
                        <a:rPr lang="tr-TR" sz="1200" dirty="0">
                          <a:effectLst/>
                        </a:rPr>
                        <a:t> numune analizleri</a:t>
                      </a:r>
                    </a:p>
                    <a:p>
                      <a:pPr marL="342900" lvl="0" indent="-342900" algn="l">
                        <a:lnSpc>
                          <a:spcPct val="112000"/>
                        </a:lnSpc>
                        <a:spcAft>
                          <a:spcPts val="0"/>
                        </a:spcAft>
                        <a:buClr>
                          <a:srgbClr val="000000"/>
                        </a:buClr>
                        <a:buSzPts val="1000"/>
                        <a:buFont typeface="Arial" panose="020B0604020202020204" pitchFamily="34" charset="0"/>
                        <a:buChar char="•"/>
                        <a:tabLst>
                          <a:tab pos="464820" algn="l"/>
                        </a:tabLst>
                      </a:pPr>
                      <a:r>
                        <a:rPr lang="tr-TR" sz="1200" u="none" strike="noStrike" spc="0" dirty="0">
                          <a:effectLst/>
                        </a:rPr>
                        <a:t>Eğer tesis bünyesinde arıtma tesisi var ise arıtılmış suyun kalitesine ilişkin rapor </a:t>
                      </a:r>
                      <a:r>
                        <a:rPr lang="tr-TR" sz="1100" u="none" strike="noStrike" spc="0" dirty="0">
                          <a:effectLst/>
                        </a:rPr>
                        <a:t>ve belgeler, deşarj izni, günlük analizler, acil durumda alınması gereken önlemler</a:t>
                      </a:r>
                    </a:p>
                    <a:p>
                      <a:pPr algn="ctr"/>
                      <a:endParaRPr lang="tr-TR" sz="1800" b="1" kern="1200" dirty="0">
                        <a:solidFill>
                          <a:schemeClr val="tx1"/>
                        </a:solidFill>
                        <a:effectLst/>
                        <a:latin typeface="+mn-lt"/>
                        <a:ea typeface="+mn-ea"/>
                        <a:cs typeface="+mn-cs"/>
                      </a:endParaRPr>
                    </a:p>
                    <a:p>
                      <a:pPr algn="ctr"/>
                      <a:r>
                        <a:rPr lang="tr-TR" sz="2400" b="1" kern="1200" dirty="0">
                          <a:solidFill>
                            <a:srgbClr val="FF0000"/>
                          </a:solidFill>
                          <a:effectLst/>
                          <a:latin typeface="+mn-lt"/>
                          <a:ea typeface="+mn-ea"/>
                          <a:cs typeface="+mn-cs"/>
                        </a:rPr>
                        <a:t>SÜRDÜRÜLEBİLİR TURİZM İÇİN GEREKLİ EVRAKLAR</a:t>
                      </a:r>
                      <a:endParaRPr lang="tr-TR" sz="2400" kern="1200" dirty="0">
                        <a:solidFill>
                          <a:srgbClr val="FF0000"/>
                        </a:solidFill>
                        <a:effectLst/>
                        <a:latin typeface="+mn-lt"/>
                        <a:ea typeface="+mn-ea"/>
                        <a:cs typeface="+mn-cs"/>
                      </a:endParaRPr>
                    </a:p>
                    <a:p>
                      <a:pPr lvl="0" algn="l"/>
                      <a:r>
                        <a:rPr lang="tr-TR" sz="2000" b="1" kern="1200" dirty="0">
                          <a:solidFill>
                            <a:schemeClr val="tx1"/>
                          </a:solidFill>
                          <a:effectLst/>
                          <a:latin typeface="+mn-lt"/>
                          <a:ea typeface="+mn-ea"/>
                          <a:cs typeface="+mn-cs"/>
                        </a:rPr>
                        <a:t>Ticaret Sicil Gazetesi </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İmza </a:t>
                      </a:r>
                      <a:r>
                        <a:rPr lang="tr-TR" sz="2000" b="1" kern="1200" dirty="0" err="1">
                          <a:solidFill>
                            <a:schemeClr val="tx1"/>
                          </a:solidFill>
                          <a:effectLst/>
                          <a:latin typeface="+mn-lt"/>
                          <a:ea typeface="+mn-ea"/>
                          <a:cs typeface="+mn-cs"/>
                        </a:rPr>
                        <a:t>Sirküsü</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İş Yeri Açma ve Çalıştırma Ruhsatı</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T.C. Kültür ve Turizm Bakanlığı, İşletme veya Yatırım Belgesi (Konaklama Tesisleri ve Yeme içme Tesisleri için)</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Taahhütname yazısı (oda sayısı-yatak sayısı-imza kaşe)</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Kiracı ise kira sözleşmesi </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Otel Logosu</a:t>
                      </a:r>
                      <a:endParaRPr lang="tr-TR" sz="2000" kern="1200" dirty="0">
                        <a:solidFill>
                          <a:schemeClr val="tx1"/>
                        </a:solidFill>
                        <a:effectLst/>
                        <a:latin typeface="+mn-lt"/>
                        <a:ea typeface="+mn-ea"/>
                        <a:cs typeface="+mn-cs"/>
                      </a:endParaRPr>
                    </a:p>
                    <a:p>
                      <a:pPr lvl="0" algn="l"/>
                      <a:r>
                        <a:rPr lang="tr-TR" sz="2000" b="1" kern="1200" dirty="0">
                          <a:solidFill>
                            <a:schemeClr val="tx1"/>
                          </a:solidFill>
                          <a:effectLst/>
                          <a:latin typeface="+mn-lt"/>
                          <a:ea typeface="+mn-ea"/>
                          <a:cs typeface="+mn-cs"/>
                        </a:rPr>
                        <a:t>Otelin dışardan tabela görseli</a:t>
                      </a:r>
                      <a:endParaRPr lang="tr-TR" sz="2000" kern="1200" dirty="0">
                        <a:solidFill>
                          <a:schemeClr val="tx1"/>
                        </a:solidFill>
                        <a:effectLst/>
                        <a:latin typeface="+mn-lt"/>
                        <a:ea typeface="+mn-ea"/>
                        <a:cs typeface="+mn-cs"/>
                      </a:endParaRPr>
                    </a:p>
                    <a:p>
                      <a:pPr marL="342900" lvl="0" indent="-342900" algn="l">
                        <a:lnSpc>
                          <a:spcPct val="112000"/>
                        </a:lnSpc>
                        <a:spcAft>
                          <a:spcPts val="0"/>
                        </a:spcAft>
                        <a:buClr>
                          <a:srgbClr val="000000"/>
                        </a:buClr>
                        <a:buSzPts val="1000"/>
                        <a:buFont typeface="Arial" panose="020B0604020202020204" pitchFamily="34" charset="0"/>
                        <a:buChar char="•"/>
                        <a:tabLst>
                          <a:tab pos="464820" algn="l"/>
                        </a:tabLst>
                      </a:pPr>
                      <a:endParaRPr lang="tr-TR" sz="1100" u="none" strike="noStrike" spc="0" dirty="0">
                        <a:effectLst/>
                        <a:latin typeface="Arial" panose="020B0604020202020204" pitchFamily="34" charset="0"/>
                        <a:ea typeface="Arial" panose="020B0604020202020204" pitchFamily="34" charset="0"/>
                        <a:cs typeface="Arial" panose="020B0604020202020204" pitchFamily="34" charset="0"/>
                      </a:endParaRPr>
                    </a:p>
                  </a:txBody>
                  <a:tcPr marL="89535" marR="89535" marT="0" marB="0"/>
                </a:tc>
                <a:extLst>
                  <a:ext uri="{0D108BD9-81ED-4DB2-BD59-A6C34878D82A}">
                    <a16:rowId xmlns:a16="http://schemas.microsoft.com/office/drawing/2014/main" val="1324334531"/>
                  </a:ext>
                </a:extLst>
              </a:tr>
            </a:tbl>
          </a:graphicData>
        </a:graphic>
      </p:graphicFrame>
    </p:spTree>
    <p:extLst>
      <p:ext uri="{BB962C8B-B14F-4D97-AF65-F5344CB8AC3E}">
        <p14:creationId xmlns:p14="http://schemas.microsoft.com/office/powerpoint/2010/main" val="212872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E7714C-66CA-4712-B9B9-BED5BD17D847}"/>
              </a:ext>
            </a:extLst>
          </p:cNvPr>
          <p:cNvSpPr>
            <a:spLocks noGrp="1"/>
          </p:cNvSpPr>
          <p:nvPr>
            <p:ph idx="1"/>
          </p:nvPr>
        </p:nvSpPr>
        <p:spPr>
          <a:xfrm>
            <a:off x="314324" y="485776"/>
            <a:ext cx="11439525" cy="6105524"/>
          </a:xfrm>
        </p:spPr>
        <p:txBody>
          <a:bodyPr/>
          <a:lstStyle/>
          <a:p>
            <a:pPr marL="0" indent="0" algn="ctr">
              <a:buNone/>
            </a:pPr>
            <a:r>
              <a:rPr lang="tr-TR" dirty="0"/>
              <a:t>    </a:t>
            </a:r>
            <a:r>
              <a:rPr lang="tr-TR" sz="4000" b="1" dirty="0">
                <a:solidFill>
                  <a:srgbClr val="FF0000"/>
                </a:solidFill>
                <a:latin typeface="+mj-lt"/>
              </a:rPr>
              <a:t>Türkiye Sürdürülebilir Turizm Programı  </a:t>
            </a:r>
          </a:p>
          <a:p>
            <a:pPr marL="0" indent="0" algn="ctr">
              <a:buNone/>
            </a:pPr>
            <a:r>
              <a:rPr lang="tr-TR" sz="4000" b="1" dirty="0">
                <a:solidFill>
                  <a:srgbClr val="FF0000"/>
                </a:solidFill>
                <a:latin typeface="+mj-lt"/>
              </a:rPr>
              <a:t>    1.Aşama Belgesi </a:t>
            </a:r>
          </a:p>
          <a:p>
            <a:pPr marL="0" indent="0" algn="ctr">
              <a:buNone/>
            </a:pPr>
            <a:r>
              <a:rPr lang="tr-TR" sz="4000" b="1" dirty="0">
                <a:solidFill>
                  <a:srgbClr val="FF0000"/>
                </a:solidFill>
                <a:latin typeface="+mj-lt"/>
              </a:rPr>
              <a:t>    Takvimi</a:t>
            </a:r>
          </a:p>
          <a:p>
            <a:pPr marL="0" indent="0" algn="ctr">
              <a:buNone/>
            </a:pPr>
            <a:endParaRPr lang="tr-TR" sz="4000" b="1" dirty="0">
              <a:solidFill>
                <a:srgbClr val="FF0000"/>
              </a:solidFill>
              <a:latin typeface="+mj-lt"/>
            </a:endParaRPr>
          </a:p>
          <a:p>
            <a:r>
              <a:rPr lang="tr-TR" dirty="0">
                <a:solidFill>
                  <a:srgbClr val="FF0000"/>
                </a:solidFill>
              </a:rPr>
              <a:t>Başlama Tarihi </a:t>
            </a:r>
            <a:r>
              <a:rPr lang="tr-TR" dirty="0"/>
              <a:t>:01.01.2023</a:t>
            </a:r>
          </a:p>
          <a:p>
            <a:r>
              <a:rPr lang="tr-TR" dirty="0">
                <a:solidFill>
                  <a:srgbClr val="FF0000"/>
                </a:solidFill>
              </a:rPr>
              <a:t>Bitiş Tarihi        </a:t>
            </a:r>
            <a:r>
              <a:rPr lang="tr-TR" dirty="0"/>
              <a:t>:31.12.2023</a:t>
            </a:r>
          </a:p>
        </p:txBody>
      </p:sp>
    </p:spTree>
    <p:extLst>
      <p:ext uri="{BB962C8B-B14F-4D97-AF65-F5344CB8AC3E}">
        <p14:creationId xmlns:p14="http://schemas.microsoft.com/office/powerpoint/2010/main" val="90156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076D67-6AF6-4023-8F01-AC419520AEFA}"/>
              </a:ext>
            </a:extLst>
          </p:cNvPr>
          <p:cNvSpPr>
            <a:spLocks noGrp="1"/>
          </p:cNvSpPr>
          <p:nvPr>
            <p:ph type="title"/>
          </p:nvPr>
        </p:nvSpPr>
        <p:spPr>
          <a:xfrm>
            <a:off x="838200" y="365126"/>
            <a:ext cx="10515600" cy="787400"/>
          </a:xfrm>
        </p:spPr>
        <p:txBody>
          <a:bodyPr>
            <a:normAutofit fontScale="90000"/>
          </a:bodyPr>
          <a:lstStyle/>
          <a:p>
            <a:pPr algn="ctr"/>
            <a:r>
              <a:rPr lang="tr-TR" b="1" dirty="0">
                <a:solidFill>
                  <a:srgbClr val="FF0000"/>
                </a:solidFill>
              </a:rPr>
              <a:t>1.Aşama Belgelendirme Yapmaya Yetkili Firmalar</a:t>
            </a:r>
            <a:br>
              <a:rPr lang="tr-TR" b="1" dirty="0"/>
            </a:br>
            <a:endParaRPr lang="tr-TR" dirty="0"/>
          </a:p>
        </p:txBody>
      </p:sp>
      <p:sp>
        <p:nvSpPr>
          <p:cNvPr id="3" name="İçerik Yer Tutucusu 2">
            <a:extLst>
              <a:ext uri="{FF2B5EF4-FFF2-40B4-BE49-F238E27FC236}">
                <a16:creationId xmlns:a16="http://schemas.microsoft.com/office/drawing/2014/main" id="{87172E08-82C6-491C-A053-2B626B4E2231}"/>
              </a:ext>
            </a:extLst>
          </p:cNvPr>
          <p:cNvSpPr>
            <a:spLocks noGrp="1"/>
          </p:cNvSpPr>
          <p:nvPr>
            <p:ph idx="1"/>
          </p:nvPr>
        </p:nvSpPr>
        <p:spPr>
          <a:xfrm>
            <a:off x="352425" y="790576"/>
            <a:ext cx="11001375" cy="5867400"/>
          </a:xfrm>
        </p:spPr>
        <p:txBody>
          <a:bodyPr>
            <a:noAutofit/>
          </a:bodyPr>
          <a:lstStyle/>
          <a:p>
            <a:pPr marL="0" indent="0">
              <a:buNone/>
            </a:pPr>
            <a:r>
              <a:rPr lang="tr-TR" sz="1600" b="1" dirty="0" err="1"/>
              <a:t>Alberk</a:t>
            </a:r>
            <a:r>
              <a:rPr lang="tr-TR" sz="1600" b="1" dirty="0"/>
              <a:t> QA Uluslararası Teknik Kontrol ve Belgelendirme A.Ş.</a:t>
            </a:r>
            <a:endParaRPr lang="tr-TR" sz="1600" dirty="0"/>
          </a:p>
          <a:p>
            <a:r>
              <a:rPr lang="tr-TR" sz="1600" dirty="0"/>
              <a:t>Barbaros Mahallesi Ak Zambak Sokak </a:t>
            </a:r>
            <a:r>
              <a:rPr lang="tr-TR" sz="1600" dirty="0" err="1"/>
              <a:t>Varyap</a:t>
            </a:r>
            <a:r>
              <a:rPr lang="tr-TR" sz="1600" dirty="0"/>
              <a:t> </a:t>
            </a:r>
            <a:r>
              <a:rPr lang="tr-TR" sz="1600" dirty="0" err="1"/>
              <a:t>Meridian</a:t>
            </a:r>
            <a:r>
              <a:rPr lang="tr-TR" sz="1600" dirty="0"/>
              <a:t> Grand </a:t>
            </a:r>
            <a:r>
              <a:rPr lang="tr-TR" sz="1600" dirty="0" err="1"/>
              <a:t>Tower</a:t>
            </a:r>
            <a:r>
              <a:rPr lang="tr-TR" sz="1600" dirty="0"/>
              <a:t> A Blok Kat: 19 </a:t>
            </a:r>
            <a:r>
              <a:rPr lang="tr-TR" sz="1600" dirty="0" err="1"/>
              <a:t>Ataşehir</a:t>
            </a:r>
            <a:r>
              <a:rPr lang="tr-TR" sz="1600" dirty="0"/>
              <a:t>/ İstanbul/Türkiye</a:t>
            </a:r>
          </a:p>
          <a:p>
            <a:r>
              <a:rPr lang="tr-TR" sz="1600" dirty="0"/>
              <a:t>Telefon: +90 (549) 387 00 75, +90 (535) 961 00 35, +90 (549) 247 10 33, +90 (0532) 387 00 88,+90 (216) 572 49 10/Dahili: 114 ve 126</a:t>
            </a:r>
            <a:br>
              <a:rPr lang="tr-TR" sz="1600" dirty="0"/>
            </a:br>
            <a:r>
              <a:rPr lang="tr-TR" sz="1600" dirty="0"/>
              <a:t>Web Sitesi : </a:t>
            </a:r>
            <a:r>
              <a:rPr lang="tr-TR" sz="1600" dirty="0">
                <a:hlinkClick r:id="rId2"/>
              </a:rPr>
              <a:t>www.qatechnic.com</a:t>
            </a:r>
            <a:endParaRPr lang="tr-TR" sz="1600" dirty="0"/>
          </a:p>
          <a:p>
            <a:r>
              <a:rPr lang="tr-TR" sz="1600" b="1" dirty="0"/>
              <a:t>DQS Denetim ve Belgelendirme Ltd. Şti.</a:t>
            </a:r>
            <a:endParaRPr lang="tr-TR" sz="1600" dirty="0"/>
          </a:p>
          <a:p>
            <a:r>
              <a:rPr lang="tr-TR" sz="1600" dirty="0"/>
              <a:t>19 Mayıs Mah. Sinan Ercan Cad. Paşa Korusu Sitesi No:18-1 B Blok 34736 Kadıköy / İstanbul</a:t>
            </a:r>
          </a:p>
          <a:p>
            <a:r>
              <a:rPr lang="tr-TR" sz="1600" dirty="0"/>
              <a:t>Telefon: +90 216 457 3839 Mobil Tel: +990 542 825 3580</a:t>
            </a:r>
            <a:br>
              <a:rPr lang="tr-TR" sz="1600" dirty="0"/>
            </a:br>
            <a:r>
              <a:rPr lang="tr-TR" sz="1600" dirty="0"/>
              <a:t>E-Mail:  </a:t>
            </a:r>
            <a:r>
              <a:rPr lang="tr-TR" sz="1600" dirty="0">
                <a:hlinkClick r:id="rId3"/>
              </a:rPr>
              <a:t>  info.tr@dqs.de</a:t>
            </a:r>
            <a:br>
              <a:rPr lang="tr-TR" sz="1600" dirty="0"/>
            </a:br>
            <a:r>
              <a:rPr lang="tr-TR" sz="1600" dirty="0"/>
              <a:t>Web Sitesi : </a:t>
            </a:r>
            <a:r>
              <a:rPr lang="tr-TR" sz="1600" dirty="0">
                <a:hlinkClick r:id="rId4"/>
              </a:rPr>
              <a:t>www.dqsglobal.com</a:t>
            </a:r>
            <a:endParaRPr lang="tr-TR" sz="1600" dirty="0"/>
          </a:p>
          <a:p>
            <a:r>
              <a:rPr lang="tr-TR" sz="1600" b="1" dirty="0"/>
              <a:t>FQC Global Sertifikasyon Anonim Şirketi</a:t>
            </a:r>
            <a:endParaRPr lang="tr-TR" sz="1600" dirty="0"/>
          </a:p>
          <a:p>
            <a:r>
              <a:rPr lang="tr-TR" sz="1600" dirty="0"/>
              <a:t>Cevizli Mah. Tansel Cad. Bulut Plaza No:12-18 Kat:4 Ofis:28 Maltepe / İstanbul</a:t>
            </a:r>
          </a:p>
          <a:p>
            <a:r>
              <a:rPr lang="tr-TR" sz="1600" dirty="0"/>
              <a:t>Tel: 0216 457 69 08 – 444 21 41</a:t>
            </a:r>
            <a:br>
              <a:rPr lang="tr-TR" sz="1600" dirty="0"/>
            </a:br>
            <a:r>
              <a:rPr lang="tr-TR" sz="1600" dirty="0"/>
              <a:t>Mobil Tel: 0533 655 91 66 – 0541 790 33 34 – 0542 175 95 75</a:t>
            </a:r>
            <a:br>
              <a:rPr lang="tr-TR" sz="1600" dirty="0"/>
            </a:br>
            <a:r>
              <a:rPr lang="tr-TR" sz="1600" dirty="0"/>
              <a:t>E-Mail:  </a:t>
            </a:r>
            <a:r>
              <a:rPr lang="tr-TR" sz="1600" dirty="0">
                <a:hlinkClick r:id="rId5"/>
              </a:rPr>
              <a:t> info@fqcglobal.org</a:t>
            </a:r>
            <a:br>
              <a:rPr lang="tr-TR" sz="1600" dirty="0"/>
            </a:br>
            <a:r>
              <a:rPr lang="tr-TR" sz="1600" dirty="0"/>
              <a:t>Web Sitesi : </a:t>
            </a:r>
            <a:r>
              <a:rPr lang="tr-TR" sz="1600" dirty="0">
                <a:hlinkClick r:id="rId6"/>
              </a:rPr>
              <a:t>www.fqcglobal.org</a:t>
            </a:r>
            <a:endParaRPr lang="tr-TR" sz="1600" dirty="0"/>
          </a:p>
          <a:p>
            <a:r>
              <a:rPr lang="tr-TR" sz="1600" b="1" dirty="0"/>
              <a:t>Isa Denetim Belgelendirme ve Eğitim A.Ş.</a:t>
            </a:r>
            <a:endParaRPr lang="tr-TR" sz="1600" dirty="0"/>
          </a:p>
          <a:p>
            <a:r>
              <a:rPr lang="tr-TR" sz="1600" dirty="0"/>
              <a:t>Değirmen Sokak Ar Plaza No:16 K:6 34742 Kadıköy – İSTANBUL</a:t>
            </a:r>
          </a:p>
          <a:p>
            <a:r>
              <a:rPr lang="tr-TR" sz="1600" dirty="0"/>
              <a:t>Tel: +90 (216) 445 27 27</a:t>
            </a:r>
            <a:br>
              <a:rPr lang="tr-TR" sz="1600" dirty="0"/>
            </a:br>
            <a:r>
              <a:rPr lang="tr-TR" sz="1600" dirty="0"/>
              <a:t>Cep : +90 530 919 65 53</a:t>
            </a:r>
            <a:br>
              <a:rPr lang="tr-TR" sz="1600" dirty="0"/>
            </a:br>
            <a:r>
              <a:rPr lang="tr-TR" sz="1600" dirty="0"/>
              <a:t>E-Mail:  </a:t>
            </a:r>
            <a:r>
              <a:rPr lang="tr-TR" sz="1600" dirty="0">
                <a:hlinkClick r:id="rId7"/>
              </a:rPr>
              <a:t> info.tr@mxns.com</a:t>
            </a:r>
            <a:endParaRPr lang="tr-TR" sz="1600" dirty="0"/>
          </a:p>
          <a:p>
            <a:pPr marL="0" indent="0">
              <a:buNone/>
            </a:pPr>
            <a:endParaRPr lang="tr-TR" sz="1200" dirty="0"/>
          </a:p>
        </p:txBody>
      </p:sp>
    </p:spTree>
    <p:extLst>
      <p:ext uri="{BB962C8B-B14F-4D97-AF65-F5344CB8AC3E}">
        <p14:creationId xmlns:p14="http://schemas.microsoft.com/office/powerpoint/2010/main" val="2041422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972A90-A221-4FB3-BABC-809985A5B1F6}"/>
              </a:ext>
            </a:extLst>
          </p:cNvPr>
          <p:cNvSpPr>
            <a:spLocks noGrp="1"/>
          </p:cNvSpPr>
          <p:nvPr>
            <p:ph idx="1"/>
          </p:nvPr>
        </p:nvSpPr>
        <p:spPr>
          <a:xfrm>
            <a:off x="838200" y="0"/>
            <a:ext cx="10515600" cy="6858000"/>
          </a:xfrm>
        </p:spPr>
        <p:txBody>
          <a:bodyPr>
            <a:normAutofit fontScale="25000" lnSpcReduction="20000"/>
          </a:bodyPr>
          <a:lstStyle/>
          <a:p>
            <a:r>
              <a:rPr lang="tr-TR" sz="5600" b="1" dirty="0" err="1"/>
              <a:t>Kiwa</a:t>
            </a:r>
            <a:r>
              <a:rPr lang="tr-TR" sz="5600" b="1" dirty="0"/>
              <a:t> Belgelendirme Hizmetleri A.Ş.</a:t>
            </a:r>
            <a:endParaRPr lang="tr-TR" sz="5600" dirty="0"/>
          </a:p>
          <a:p>
            <a:r>
              <a:rPr lang="tr-TR" sz="5600" dirty="0"/>
              <a:t>İTOSB 9. Cadde No 15 </a:t>
            </a:r>
            <a:r>
              <a:rPr lang="tr-TR" sz="5600" dirty="0" err="1"/>
              <a:t>Tepeören</a:t>
            </a:r>
            <a:r>
              <a:rPr lang="tr-TR" sz="5600" dirty="0"/>
              <a:t> Tuzla – İstanbul – Türkiye</a:t>
            </a:r>
          </a:p>
          <a:p>
            <a:r>
              <a:rPr lang="tr-TR" sz="5600" dirty="0"/>
              <a:t>Genel Müdürlük: 0 216 593 25 75</a:t>
            </a:r>
            <a:br>
              <a:rPr lang="tr-TR" sz="5600" dirty="0"/>
            </a:br>
            <a:r>
              <a:rPr lang="tr-TR" sz="5600" dirty="0" err="1"/>
              <a:t>WhatsApp</a:t>
            </a:r>
            <a:r>
              <a:rPr lang="tr-TR" sz="5600" dirty="0"/>
              <a:t> Hattı: 0 535 050 54 92</a:t>
            </a:r>
          </a:p>
          <a:p>
            <a:r>
              <a:rPr lang="tr-TR" sz="5600" dirty="0"/>
              <a:t>Web Sitesi: </a:t>
            </a:r>
            <a:r>
              <a:rPr lang="tr-TR" sz="5600" dirty="0">
                <a:hlinkClick r:id="rId2"/>
              </a:rPr>
              <a:t>kiwa.com</a:t>
            </a:r>
            <a:endParaRPr lang="tr-TR" sz="5600" dirty="0"/>
          </a:p>
          <a:p>
            <a:r>
              <a:rPr lang="tr-TR" sz="5600" b="1" dirty="0"/>
              <a:t>LRQA </a:t>
            </a:r>
            <a:r>
              <a:rPr lang="tr-TR" sz="5600" b="1" dirty="0" err="1"/>
              <a:t>Turkey</a:t>
            </a:r>
            <a:r>
              <a:rPr lang="tr-TR" sz="5600" b="1" dirty="0"/>
              <a:t> Belgelendirme Hizmetleri Ltd. Şti.</a:t>
            </a:r>
            <a:endParaRPr lang="tr-TR" sz="5600" dirty="0"/>
          </a:p>
          <a:p>
            <a:r>
              <a:rPr lang="tr-TR" sz="5600" dirty="0"/>
              <a:t>Adres: 19 Mayıs Mah. </a:t>
            </a:r>
            <a:r>
              <a:rPr lang="tr-TR" sz="5600" dirty="0" err="1"/>
              <a:t>Turaboğlu</a:t>
            </a:r>
            <a:r>
              <a:rPr lang="tr-TR" sz="5600" dirty="0"/>
              <a:t> </a:t>
            </a:r>
            <a:r>
              <a:rPr lang="tr-TR" sz="5600" dirty="0" err="1"/>
              <a:t>Sk</a:t>
            </a:r>
            <a:r>
              <a:rPr lang="tr-TR" sz="5600" dirty="0"/>
              <a:t>. No: 2/1 </a:t>
            </a:r>
            <a:r>
              <a:rPr lang="tr-TR" sz="5600" dirty="0" err="1"/>
              <a:t>Sıtkıbey</a:t>
            </a:r>
            <a:r>
              <a:rPr lang="tr-TR" sz="5600" dirty="0"/>
              <a:t> Bey Plaza Kat:1 D:8 İstanbul 34736 Kadıköy</a:t>
            </a:r>
          </a:p>
          <a:p>
            <a:r>
              <a:rPr lang="tr-TR" sz="5600" dirty="0"/>
              <a:t>Telefon: +90 216 368 99 30 / +90 546 842 40 69</a:t>
            </a:r>
          </a:p>
          <a:p>
            <a:r>
              <a:rPr lang="tr-TR" sz="5600" dirty="0"/>
              <a:t>E-Mail:  </a:t>
            </a:r>
            <a:r>
              <a:rPr lang="tr-TR" sz="5600" dirty="0">
                <a:hlinkClick r:id="rId3"/>
              </a:rPr>
              <a:t> info.lrqaturkey@lrqa.com; ozgul.poyrazoglu@lrqa.com</a:t>
            </a:r>
            <a:endParaRPr lang="tr-TR" sz="5600" dirty="0"/>
          </a:p>
          <a:p>
            <a:r>
              <a:rPr lang="tr-TR" sz="5600" b="1" dirty="0" err="1"/>
              <a:t>RoyalCert</a:t>
            </a:r>
            <a:r>
              <a:rPr lang="tr-TR" sz="5600" b="1" dirty="0"/>
              <a:t> Belgelendirme ve Gözetim Hizmetleri A.Ş</a:t>
            </a:r>
            <a:endParaRPr lang="tr-TR" sz="5600" dirty="0"/>
          </a:p>
          <a:p>
            <a:r>
              <a:rPr lang="tr-TR" sz="5600" dirty="0"/>
              <a:t>Karaman Çiftlik Yolu Caddesi </a:t>
            </a:r>
            <a:r>
              <a:rPr lang="tr-TR" sz="5600" dirty="0" err="1"/>
              <a:t>Küçükbakkalköy</a:t>
            </a:r>
            <a:r>
              <a:rPr lang="tr-TR" sz="5600" dirty="0"/>
              <a:t> Mahallesi Kar Plaza E Blok No:47/13 </a:t>
            </a:r>
            <a:r>
              <a:rPr lang="tr-TR" sz="5600" dirty="0" err="1"/>
              <a:t>Ataşehir</a:t>
            </a:r>
            <a:r>
              <a:rPr lang="tr-TR" sz="5600" dirty="0"/>
              <a:t> İSTANBUL</a:t>
            </a:r>
          </a:p>
          <a:p>
            <a:r>
              <a:rPr lang="tr-TR" sz="5600" dirty="0"/>
              <a:t>Güvenli Turizm Çağrı Merkezi +90 (850) 532 14 19</a:t>
            </a:r>
          </a:p>
          <a:p>
            <a:r>
              <a:rPr lang="tr-TR" sz="5600" dirty="0"/>
              <a:t>E-Mail: </a:t>
            </a:r>
            <a:r>
              <a:rPr lang="tr-TR" sz="5600" dirty="0">
                <a:hlinkClick r:id="rId4"/>
              </a:rPr>
              <a:t> info@royalcert.com</a:t>
            </a:r>
            <a:endParaRPr lang="tr-TR" sz="5600" dirty="0"/>
          </a:p>
          <a:p>
            <a:r>
              <a:rPr lang="tr-TR" sz="5600" dirty="0"/>
              <a:t>Web Sitesi : </a:t>
            </a:r>
            <a:r>
              <a:rPr lang="tr-TR" sz="5600" dirty="0" err="1">
                <a:hlinkClick r:id="rId5"/>
              </a:rPr>
              <a:t>tr.royalcert</a:t>
            </a:r>
            <a:r>
              <a:rPr lang="tr-TR" sz="5600" dirty="0">
                <a:hlinkClick r:id="rId5"/>
              </a:rPr>
              <a:t>/.com/tr</a:t>
            </a:r>
            <a:endParaRPr lang="tr-TR" sz="5600" dirty="0"/>
          </a:p>
          <a:p>
            <a:r>
              <a:rPr lang="tr-TR" sz="5600" b="1" dirty="0"/>
              <a:t>TÜV </a:t>
            </a:r>
            <a:r>
              <a:rPr lang="tr-TR" sz="5600" b="1" dirty="0" err="1"/>
              <a:t>Austria</a:t>
            </a:r>
            <a:r>
              <a:rPr lang="tr-TR" sz="5600" b="1" dirty="0"/>
              <a:t> </a:t>
            </a:r>
            <a:r>
              <a:rPr lang="tr-TR" sz="5600" b="1" dirty="0" err="1"/>
              <a:t>Turk</a:t>
            </a:r>
            <a:r>
              <a:rPr lang="tr-TR" sz="5600" b="1" dirty="0"/>
              <a:t> Belgelendirme Eğitim ve Gözetim Hizmetleri LTD. ŞTİ.</a:t>
            </a:r>
            <a:endParaRPr lang="tr-TR" sz="5600" dirty="0"/>
          </a:p>
          <a:p>
            <a:r>
              <a:rPr lang="tr-TR" sz="5600" dirty="0"/>
              <a:t>Marmara ve Akdeniz Bölgesi İstanbul Merkez Ofis: 0 216 537 08 11-12 – Mobil: 0 537 597 26 96</a:t>
            </a:r>
          </a:p>
          <a:p>
            <a:r>
              <a:rPr lang="tr-TR" sz="5600" dirty="0"/>
              <a:t>Anadolu Bölgesi Ankara Ofisi: 0 216 537 08 11-12 – Mobil: 0 537 476 03 50 – Mobil: 0 536 272 06 60</a:t>
            </a:r>
          </a:p>
          <a:p>
            <a:r>
              <a:rPr lang="tr-TR" sz="5600" dirty="0"/>
              <a:t>Ege Bölgesi İzmir Ofisi: 0 232 423 40 90 – Mobil: 0 533 157 85 97</a:t>
            </a:r>
          </a:p>
          <a:p>
            <a:r>
              <a:rPr lang="tr-TR" sz="5600" dirty="0"/>
              <a:t>E-Mail:  </a:t>
            </a:r>
            <a:r>
              <a:rPr lang="tr-TR" sz="5600" dirty="0">
                <a:hlinkClick r:id="rId6"/>
              </a:rPr>
              <a:t> bilgi@tuv.at</a:t>
            </a:r>
            <a:endParaRPr lang="tr-TR" sz="5600" dirty="0"/>
          </a:p>
          <a:p>
            <a:r>
              <a:rPr lang="tr-TR" sz="5600" dirty="0"/>
              <a:t>E-Mail:  </a:t>
            </a:r>
            <a:r>
              <a:rPr lang="tr-TR" sz="5600" dirty="0">
                <a:hlinkClick r:id="rId7"/>
              </a:rPr>
              <a:t> infoturkey@tuv.at; bilgi@tuv.at</a:t>
            </a:r>
            <a:endParaRPr lang="tr-TR" sz="5600" dirty="0"/>
          </a:p>
          <a:p>
            <a:r>
              <a:rPr lang="tr-TR" sz="5600" dirty="0"/>
              <a:t>Web Sitesi : </a:t>
            </a:r>
            <a:r>
              <a:rPr lang="tr-TR" sz="5600" dirty="0">
                <a:hlinkClick r:id="rId8"/>
              </a:rPr>
              <a:t>tr.tuv.at/tr/</a:t>
            </a:r>
            <a:r>
              <a:rPr lang="tr-TR" sz="5600" dirty="0" err="1">
                <a:hlinkClick r:id="rId8"/>
              </a:rPr>
              <a:t>home</a:t>
            </a:r>
            <a:endParaRPr lang="tr-TR" sz="5600" dirty="0"/>
          </a:p>
          <a:p>
            <a:r>
              <a:rPr lang="tr-TR" sz="5600" b="1" dirty="0"/>
              <a:t>TRB Uluslararası Belgelendirme Teknik Kontrol ve Gözetim Hizmetleri Tic. </a:t>
            </a:r>
            <a:r>
              <a:rPr lang="tr-TR" sz="5600" b="1" dirty="0" err="1"/>
              <a:t>Ltd.Şti</a:t>
            </a:r>
            <a:r>
              <a:rPr lang="tr-TR" sz="5600" b="1" dirty="0"/>
              <a:t>.</a:t>
            </a:r>
            <a:endParaRPr lang="tr-TR" sz="5600" dirty="0"/>
          </a:p>
          <a:p>
            <a:r>
              <a:rPr lang="tr-TR" sz="5600" dirty="0"/>
              <a:t>Adres: Ehlibeyt Mah. Ceyhun </a:t>
            </a:r>
            <a:r>
              <a:rPr lang="tr-TR" sz="5600" dirty="0" err="1"/>
              <a:t>Atuf</a:t>
            </a:r>
            <a:r>
              <a:rPr lang="tr-TR" sz="5600" dirty="0"/>
              <a:t> Kansu Cad. No:106 D:47 Başkent Plaza Çankaya / ANKARA</a:t>
            </a:r>
          </a:p>
          <a:p>
            <a:r>
              <a:rPr lang="tr-TR" sz="5600" dirty="0"/>
              <a:t>Tel: 0312 442 57 92</a:t>
            </a:r>
            <a:br>
              <a:rPr lang="tr-TR" sz="5600" dirty="0"/>
            </a:br>
            <a:r>
              <a:rPr lang="tr-TR" sz="5600" dirty="0"/>
              <a:t>Cep Tel: 0532 682 10 63, 0533 420 10 65</a:t>
            </a:r>
            <a:br>
              <a:rPr lang="tr-TR" sz="5600" dirty="0"/>
            </a:br>
            <a:r>
              <a:rPr lang="tr-TR" sz="5600" dirty="0"/>
              <a:t>E-Mail:  </a:t>
            </a:r>
            <a:r>
              <a:rPr lang="tr-TR" sz="5600" dirty="0">
                <a:hlinkClick r:id="rId9"/>
              </a:rPr>
              <a:t> info@trb.com.tr</a:t>
            </a:r>
            <a:endParaRPr lang="tr-TR" sz="5600" dirty="0"/>
          </a:p>
          <a:p>
            <a:endParaRPr lang="tr-TR" dirty="0"/>
          </a:p>
        </p:txBody>
      </p:sp>
    </p:spTree>
    <p:extLst>
      <p:ext uri="{BB962C8B-B14F-4D97-AF65-F5344CB8AC3E}">
        <p14:creationId xmlns:p14="http://schemas.microsoft.com/office/powerpoint/2010/main" val="13857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538521-1382-4B0B-AD79-F6190654082E}"/>
              </a:ext>
            </a:extLst>
          </p:cNvPr>
          <p:cNvSpPr>
            <a:spLocks noGrp="1"/>
          </p:cNvSpPr>
          <p:nvPr>
            <p:ph idx="1"/>
          </p:nvPr>
        </p:nvSpPr>
        <p:spPr>
          <a:xfrm>
            <a:off x="285750" y="133350"/>
            <a:ext cx="11068050" cy="6043613"/>
          </a:xfrm>
        </p:spPr>
        <p:txBody>
          <a:bodyPr>
            <a:normAutofit/>
          </a:bodyPr>
          <a:lstStyle/>
          <a:p>
            <a:r>
              <a:rPr lang="tr-TR" sz="1400" b="1" dirty="0"/>
              <a:t>Türk </a:t>
            </a:r>
            <a:r>
              <a:rPr lang="tr-TR" sz="1400" b="1" dirty="0" err="1"/>
              <a:t>Standardları</a:t>
            </a:r>
            <a:r>
              <a:rPr lang="tr-TR" sz="1400" b="1" dirty="0"/>
              <a:t> Enstitüsü Sistem Belgelendirme Grup Başkanlığı</a:t>
            </a:r>
            <a:endParaRPr lang="tr-TR" sz="1400" dirty="0"/>
          </a:p>
          <a:p>
            <a:r>
              <a:rPr lang="tr-TR" sz="1400" dirty="0" err="1"/>
              <a:t>Necatibey</a:t>
            </a:r>
            <a:r>
              <a:rPr lang="tr-TR" sz="1400" dirty="0"/>
              <a:t> Cad. No:112 Bakanlıklar 06100 ANKARA</a:t>
            </a:r>
          </a:p>
          <a:p>
            <a:r>
              <a:rPr lang="tr-TR" sz="1400" dirty="0"/>
              <a:t>E-Mail:  </a:t>
            </a:r>
            <a:r>
              <a:rPr lang="tr-TR" sz="1400" dirty="0">
                <a:hlinkClick r:id="rId2"/>
              </a:rPr>
              <a:t> mduru@tse.org.tr, ghb@tse.org.tr</a:t>
            </a:r>
            <a:endParaRPr lang="tr-TR" sz="1400" dirty="0"/>
          </a:p>
          <a:p>
            <a:r>
              <a:rPr lang="tr-TR" sz="1400" dirty="0"/>
              <a:t>Web Sitesi : </a:t>
            </a:r>
            <a:r>
              <a:rPr lang="tr-TR" sz="1400" dirty="0">
                <a:hlinkClick r:id="rId3"/>
              </a:rPr>
              <a:t>www.tse.org.tr</a:t>
            </a:r>
            <a:endParaRPr lang="tr-TR" sz="1400" dirty="0"/>
          </a:p>
          <a:p>
            <a:r>
              <a:rPr lang="tr-TR" sz="1400" b="1" dirty="0"/>
              <a:t>TÜV </a:t>
            </a:r>
            <a:r>
              <a:rPr lang="tr-TR" sz="1400" b="1" dirty="0" err="1"/>
              <a:t>Rheinland</a:t>
            </a:r>
            <a:r>
              <a:rPr lang="tr-TR" sz="1400" b="1" dirty="0"/>
              <a:t> Uluslararası Standartlar Sertifikasyon ve Denetim A.Ş.</a:t>
            </a:r>
            <a:endParaRPr lang="tr-TR" sz="1400" dirty="0"/>
          </a:p>
          <a:p>
            <a:r>
              <a:rPr lang="tr-TR" sz="1400" dirty="0" err="1"/>
              <a:t>Kozyatağı</a:t>
            </a:r>
            <a:r>
              <a:rPr lang="tr-TR" sz="1400" dirty="0"/>
              <a:t> Mah. Çolakoğlu Plaza B-Blok 12, Saniye Ermutlu </a:t>
            </a:r>
            <a:r>
              <a:rPr lang="tr-TR" sz="1400" dirty="0" err="1"/>
              <a:t>Sk</a:t>
            </a:r>
            <a:r>
              <a:rPr lang="tr-TR" sz="1400" dirty="0"/>
              <a:t>., 34742 Kadıköy/İstanbul</a:t>
            </a:r>
          </a:p>
          <a:p>
            <a:r>
              <a:rPr lang="tr-TR" sz="1400" dirty="0"/>
              <a:t>Tel: +90 (216) 665 32 00 , +90 (549) 791 81 66</a:t>
            </a:r>
          </a:p>
          <a:p>
            <a:r>
              <a:rPr lang="tr-TR" sz="1400" dirty="0"/>
              <a:t>E-Mail:  </a:t>
            </a:r>
            <a:r>
              <a:rPr lang="tr-TR" sz="1400" dirty="0">
                <a:hlinkClick r:id="rId4"/>
              </a:rPr>
              <a:t> info@tr.tuv.com.com</a:t>
            </a:r>
            <a:endParaRPr lang="tr-TR" sz="1400" dirty="0"/>
          </a:p>
          <a:p>
            <a:r>
              <a:rPr lang="tr-TR" sz="1400" dirty="0"/>
              <a:t>Web Sitesi : </a:t>
            </a:r>
            <a:r>
              <a:rPr lang="tr-TR" sz="1400" dirty="0">
                <a:hlinkClick r:id="rId5"/>
              </a:rPr>
              <a:t>www.tuv.com/turkey/tr/</a:t>
            </a:r>
            <a:endParaRPr lang="tr-TR" sz="1400" dirty="0"/>
          </a:p>
          <a:p>
            <a:endParaRPr lang="tr-TR" dirty="0"/>
          </a:p>
        </p:txBody>
      </p:sp>
    </p:spTree>
    <p:extLst>
      <p:ext uri="{BB962C8B-B14F-4D97-AF65-F5344CB8AC3E}">
        <p14:creationId xmlns:p14="http://schemas.microsoft.com/office/powerpoint/2010/main" val="414430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F1504D-AAF4-4FD7-A4E4-9BABBF158C74}"/>
              </a:ext>
            </a:extLst>
          </p:cNvPr>
          <p:cNvSpPr>
            <a:spLocks noGrp="1"/>
          </p:cNvSpPr>
          <p:nvPr>
            <p:ph type="title"/>
          </p:nvPr>
        </p:nvSpPr>
        <p:spPr/>
        <p:txBody>
          <a:bodyPr>
            <a:normAutofit/>
          </a:bodyPr>
          <a:lstStyle/>
          <a:p>
            <a:pPr algn="ctr"/>
            <a:r>
              <a:rPr lang="tr-TR" sz="4000" b="1" dirty="0">
                <a:solidFill>
                  <a:srgbClr val="FF0000"/>
                </a:solidFill>
              </a:rPr>
              <a:t>YASAL DAYANAK</a:t>
            </a:r>
          </a:p>
        </p:txBody>
      </p:sp>
      <p:sp>
        <p:nvSpPr>
          <p:cNvPr id="3" name="İçerik Yer Tutucusu 2">
            <a:extLst>
              <a:ext uri="{FF2B5EF4-FFF2-40B4-BE49-F238E27FC236}">
                <a16:creationId xmlns:a16="http://schemas.microsoft.com/office/drawing/2014/main" id="{8F72A4B1-6845-4691-8E50-CAB2341372A1}"/>
              </a:ext>
            </a:extLst>
          </p:cNvPr>
          <p:cNvSpPr>
            <a:spLocks noGrp="1"/>
          </p:cNvSpPr>
          <p:nvPr>
            <p:ph idx="1"/>
          </p:nvPr>
        </p:nvSpPr>
        <p:spPr>
          <a:xfrm>
            <a:off x="333375" y="1400175"/>
            <a:ext cx="11468099" cy="4776788"/>
          </a:xfrm>
        </p:spPr>
        <p:txBody>
          <a:bodyPr>
            <a:normAutofit/>
          </a:bodyPr>
          <a:lstStyle/>
          <a:p>
            <a:pPr marL="0" indent="0" algn="just">
              <a:buNone/>
            </a:pPr>
            <a:r>
              <a:rPr lang="tr-TR" sz="1400" dirty="0"/>
              <a:t>	</a:t>
            </a:r>
            <a:r>
              <a:rPr lang="tr-TR" sz="2400" dirty="0"/>
              <a:t>2634 sayılı Turizm Teşvik Kanunun 30 uncu maddesinin üçüncü fıkrasında; </a:t>
            </a:r>
            <a:r>
              <a:rPr lang="tr-TR" sz="2400" b="1" dirty="0"/>
              <a:t>‘’Bakanlık, Türkiye Turizm Tanıtım ve Geliştirme Ajansı ile iş birliği halinde, ülke turizminin uluslararası standartlarda geliştirilmesi, turizm faaliyetlerinin sürdürülebilir, çevreye duyarlı ve güvenli bir ortamda gerçekleştirilmesi, ülke turizm ürünlerinin uluslararası alanda tanıtılması ve pazarlanmasına katkı sağlaması amacıyla, yetki verilecek Türk Akreditasyon Kurumundan akredite ve uluslararası faaliyette bulunan denetim firmaları aracılığıyla sertifika programları uygulayabilir.’’ </a:t>
            </a:r>
            <a:r>
              <a:rPr lang="tr-TR" sz="2400" dirty="0"/>
              <a:t>hükmü yer almaktadır.</a:t>
            </a:r>
          </a:p>
        </p:txBody>
      </p:sp>
    </p:spTree>
    <p:extLst>
      <p:ext uri="{BB962C8B-B14F-4D97-AF65-F5344CB8AC3E}">
        <p14:creationId xmlns:p14="http://schemas.microsoft.com/office/powerpoint/2010/main" val="65139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A6FD78-4F75-4AFD-9664-45C86A5E2FFD}"/>
              </a:ext>
            </a:extLst>
          </p:cNvPr>
          <p:cNvSpPr>
            <a:spLocks noGrp="1"/>
          </p:cNvSpPr>
          <p:nvPr>
            <p:ph idx="1"/>
          </p:nvPr>
        </p:nvSpPr>
        <p:spPr>
          <a:xfrm>
            <a:off x="838199" y="279400"/>
            <a:ext cx="11065933" cy="6477000"/>
          </a:xfrm>
        </p:spPr>
        <p:txBody>
          <a:bodyPr>
            <a:normAutofit fontScale="40000" lnSpcReduction="20000"/>
          </a:bodyPr>
          <a:lstStyle/>
          <a:p>
            <a:pPr marL="0" indent="0" algn="ctr">
              <a:buNone/>
            </a:pPr>
            <a:r>
              <a:rPr lang="tr-TR" sz="6400" b="1" dirty="0">
                <a:solidFill>
                  <a:srgbClr val="FF0000"/>
                </a:solidFill>
              </a:rPr>
              <a:t>AMAÇ</a:t>
            </a:r>
          </a:p>
          <a:p>
            <a:r>
              <a:rPr lang="tr-TR" sz="4400" dirty="0"/>
              <a:t>Türkiye, turizmin arz kaynakları olan doğal, kültürel ve sosyal unsurlardan koruma-kullanma dengesini göz önünde bulundurarak faydalanmak ve bu unsurları riske atmadan gelişmelerini ve küresel ölçekte tanınmalarını sağlamak amaçlarıyla ulusal sürdürülebilir turizm standartlarını ulusal ve uluslararası paydaşlarla iş birliği halinde geliştirmektedir. Türkiye Sürdürülebilir Turizm Endüstri Kriterleri (TR-I), Türk turizm sektörünün sürdürülebilir büyümesini temin etmek ve tüm turizm paydaşlarının katılımıyla Türk turizmine ilişkin ortak bir anlayış geliştirmek üzere oluşturulmuştur. TR-I, konaklama tesisleri ve tur operatörleri için uygulanmak üzere hazırlanmıştır. Bu çerçevede TR-I, küresel ölçekte kabul gören sürdürülebilir turizm kriterleri ile Türkiye’nin sosyal ve kültürel yapısına uygun kriterleri bünyesinde barındırmaktadır. TR-I, dört ana başlık etrafında düzenlenmiştir: sürdürülebilir yönetim; </a:t>
            </a:r>
            <a:r>
              <a:rPr lang="tr-TR" sz="4400" dirty="0" err="1"/>
              <a:t>sosyo</a:t>
            </a:r>
            <a:r>
              <a:rPr lang="tr-TR" sz="4400" dirty="0"/>
              <a:t>-ekonomik etkiler; kültürel etkiler ve çevresel etkiler. TR-I standartları, çeşitli ölçütler çerçevesinde Türkiye Cumhuriyeti Kültür ve Turizm Bakanlığı tarafından Türk turizm endüstrisince benimsenmesi zorunlu tutulan ilke ve uygulamaları içermektedir ve TR-I standartlarına uyum yalnızca bu belgede yer alan kriterler temelinde mümkün olacaktır.</a:t>
            </a:r>
          </a:p>
          <a:p>
            <a:r>
              <a:rPr lang="tr-TR" sz="4400" dirty="0"/>
              <a:t>TR-I, Kültür ve Turizm Bakanlığı ve Türkiye Turizm Tanıtım ve Geliştirme Ajansı (TGA) öncülüğünde tüm sektörle ve uluslararası kuruluşlarla iş birliği halinde ortaya konmuştur. TGA, Türkiye’nin iç ve dış turizm pazarında bir marka ve cazibe merkezi haline gelmesi, somut ve somut olmayan doğal, kültürel, biyolojik ve insan ürünü mirasların keşfedilmesi, geliştirilmesi ve tanıtılması, kısa, orta ve uzun vadeli iletişim/pazarlama çalışmalarıyla Türkiye turizm kapasitesi ve turizm yatırımlarının ülke ekonomisindeki payı ve hizmet kalitesinin artırılması amacıyla çalışmalarını sürdürmektedir. Ajans, Kültür ve Turizm Bakanlığınca belirlenen turizm strateji ve politikaları doğrultusunda Türkiye’nin turizm hedeflerine ulaşması, mevcut turizm olanaklarının dünya çapında tanıtılması ve pazarlanması, potansiyel turizm olanaklarının ise keşfedilerek geliştirilmesi ve kazandırılmasına ilişkin olarak tüm tanıtım/pazarlama/iletişim faaliyetlerini yürütmektedir.</a:t>
            </a:r>
          </a:p>
          <a:p>
            <a:r>
              <a:rPr lang="tr-TR" sz="4400" dirty="0"/>
              <a:t>TR-I, turizm sektöründe sürdürülebilirlik standardının geliştirilmesine yönelik uluslararası normlarda belirleyici bir organ olan Küresel Sürdürülebilir Turizm Konseyi (GSTC) kriterlerine uyum sağlama sürecinde geliştirilmiştir. Bu çerçevede GSTC kriterlerinin tamamı, değiştirmeksizin TR-I tarafından benimsenmiştir. TR-I, GSTC kriterlerinin güncellenme periyoduna uygun olarak 3 ila 5 yıl arasında gözden geçirilir ve revize edilir. Revizyon planları ve gelecekteki revizyonlara halkın katılımı için önceden kayıt yaptırmakla ilgili bilgiler </a:t>
            </a:r>
            <a:r>
              <a:rPr lang="tr-TR" sz="4400" u="sng" dirty="0"/>
              <a:t>tga.gov.tr</a:t>
            </a:r>
            <a:r>
              <a:rPr lang="tr-TR" sz="4400" dirty="0"/>
              <a:t> adresinde yer almaktadır. Web sitesi ayrıca Kriter geliştirme süreci ve bu sürecin tarihsel gelişimi hakkında bilgiler içermektedir</a:t>
            </a:r>
          </a:p>
          <a:p>
            <a:endParaRPr lang="tr-TR" dirty="0"/>
          </a:p>
          <a:p>
            <a:endParaRPr lang="tr-TR" dirty="0"/>
          </a:p>
        </p:txBody>
      </p:sp>
    </p:spTree>
    <p:extLst>
      <p:ext uri="{BB962C8B-B14F-4D97-AF65-F5344CB8AC3E}">
        <p14:creationId xmlns:p14="http://schemas.microsoft.com/office/powerpoint/2010/main" val="296629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D5CE462-88C8-4D02-A3BD-0624A42A5EE8}"/>
              </a:ext>
            </a:extLst>
          </p:cNvPr>
          <p:cNvSpPr>
            <a:spLocks noGrp="1"/>
          </p:cNvSpPr>
          <p:nvPr>
            <p:ph type="title"/>
          </p:nvPr>
        </p:nvSpPr>
        <p:spPr>
          <a:xfrm>
            <a:off x="838200" y="365126"/>
            <a:ext cx="10515600" cy="769408"/>
          </a:xfrm>
        </p:spPr>
        <p:txBody>
          <a:bodyPr>
            <a:normAutofit/>
          </a:bodyPr>
          <a:lstStyle/>
          <a:p>
            <a:pPr algn="ctr"/>
            <a:r>
              <a:rPr lang="tr-TR" sz="4000" b="1" dirty="0">
                <a:solidFill>
                  <a:srgbClr val="FF0000"/>
                </a:solidFill>
              </a:rPr>
              <a:t>KAPSAM</a:t>
            </a:r>
          </a:p>
        </p:txBody>
      </p:sp>
      <p:sp>
        <p:nvSpPr>
          <p:cNvPr id="3" name="İçerik Yer Tutucusu 2">
            <a:extLst>
              <a:ext uri="{FF2B5EF4-FFF2-40B4-BE49-F238E27FC236}">
                <a16:creationId xmlns:a16="http://schemas.microsoft.com/office/drawing/2014/main" id="{D2D0E271-5972-4C38-B67B-08A6B914C5E4}"/>
              </a:ext>
            </a:extLst>
          </p:cNvPr>
          <p:cNvSpPr>
            <a:spLocks noGrp="1"/>
          </p:cNvSpPr>
          <p:nvPr>
            <p:ph idx="1"/>
          </p:nvPr>
        </p:nvSpPr>
        <p:spPr>
          <a:xfrm>
            <a:off x="169333" y="1058333"/>
            <a:ext cx="11184467" cy="5731934"/>
          </a:xfrm>
        </p:spPr>
        <p:txBody>
          <a:bodyPr>
            <a:normAutofit fontScale="47500" lnSpcReduction="20000"/>
          </a:bodyPr>
          <a:lstStyle/>
          <a:p>
            <a:r>
              <a:rPr lang="tr-TR" sz="3300" dirty="0"/>
              <a:t>TR-</a:t>
            </a:r>
            <a:r>
              <a:rPr lang="tr-TR" sz="3300" dirty="0" err="1"/>
              <a:t>I’nin</a:t>
            </a:r>
            <a:r>
              <a:rPr lang="tr-TR" sz="3300" dirty="0"/>
              <a:t> kapsamı aşağıdaki konuları içermektedir:</a:t>
            </a:r>
          </a:p>
          <a:p>
            <a:pPr lvl="0"/>
            <a:r>
              <a:rPr lang="tr-TR" sz="3300" dirty="0"/>
              <a:t>Türkiye çapında turizm sektörü tarafından uygulanan Türkiye Sürdürülebilir Turizm Kriterleri sertifikasyonu için temel teşkil eder.</a:t>
            </a:r>
          </a:p>
          <a:p>
            <a:pPr lvl="0"/>
            <a:r>
              <a:rPr lang="tr-TR" sz="3300" dirty="0"/>
              <a:t>Kriterler, her büyüklükteki işletmenin daha sürdürülebilir olması için temel yönergeler olarak hizmet eder ve işletmelerin Türkiye turizminin sürdürülebilir büyümesine katkıda bulunmasını amaçlar.</a:t>
            </a:r>
          </a:p>
          <a:p>
            <a:pPr lvl="0"/>
            <a:r>
              <a:rPr lang="tr-TR" sz="3300" dirty="0"/>
              <a:t>Kriterler, Türk toplumunun, ziyaretçilerin, sektörün ve turizm yatırımcılarının sürdürülebilir turizm ilke ve uygulamaları konusunda farkındalığını artırmaya yardımcı olur.</a:t>
            </a:r>
          </a:p>
          <a:p>
            <a:pPr lvl="0"/>
            <a:r>
              <a:rPr lang="tr-TR" sz="3300" dirty="0"/>
              <a:t>Kriterler, sürdürülebilir turizm sağlayıcılarını tanımak için etkili tanıtım ve pazarlamaya yönelik bir çerçeve olarak hizmet verir.</a:t>
            </a:r>
          </a:p>
          <a:p>
            <a:pPr lvl="0"/>
            <a:r>
              <a:rPr lang="tr-TR" sz="3300" dirty="0"/>
              <a:t>Kriterler, sürdürülebilir turizm ve çeşitli çevre etiketleri çerçevesinde Türkiye’nin Paris İklim Anlaşması’ndan ve Avrupa Yeşil </a:t>
            </a:r>
            <a:r>
              <a:rPr lang="tr-TR" sz="3300" dirty="0" err="1"/>
              <a:t>Mutabakatı’ndan</a:t>
            </a:r>
            <a:r>
              <a:rPr lang="tr-TR" sz="3300" dirty="0"/>
              <a:t> doğan yükümlülüklerini yerine getirmesine katkıda bulunur.</a:t>
            </a:r>
          </a:p>
          <a:p>
            <a:pPr lvl="0"/>
            <a:r>
              <a:rPr lang="tr-TR" sz="3300" dirty="0"/>
              <a:t>Sürdürülebilir turizm politikalarını, uygulamalarını ve gerekliliklerini geliştirmek için hükümet, sivil toplum, akademi ve özel sektör iş birliğine yönelik temel bir yaklaşım ve çerçeve belirler.</a:t>
            </a:r>
          </a:p>
          <a:p>
            <a:pPr lvl="0"/>
            <a:r>
              <a:rPr lang="tr-TR" sz="3300" dirty="0"/>
              <a:t>Üniversiteler ve turizm okulları gibi eğitim-öğretim kurumlarına temel esaslar sunar.</a:t>
            </a:r>
          </a:p>
          <a:p>
            <a:pPr lvl="0"/>
            <a:r>
              <a:rPr lang="tr-TR" sz="3300" dirty="0"/>
              <a:t>Sektöre ve yatırımcılara sürdürülebilirlik uygulamalarını teşvik edecek şekilde liderlik eder.</a:t>
            </a:r>
          </a:p>
          <a:p>
            <a:pPr lvl="0"/>
            <a:r>
              <a:rPr lang="tr-TR" sz="3300" dirty="0"/>
              <a:t>Büyüyen dünya turizm pazarında kriterler, sürdürülebilir turizm ürünleri çerçevesinde Türkiye’nin rekabetçiliğini artırarak daha fazla pazara erişim imkanı sağlamaya yardımcı olur, hem ziyaretçiler hem de seyahat acenteleri için sürdürülebilir turizm uygulamalarını benimseyen işletmelerin seçiminde rehberlik sağlar.</a:t>
            </a:r>
          </a:p>
          <a:p>
            <a:r>
              <a:rPr lang="tr-TR" sz="3300" dirty="0"/>
              <a:t>Kriterler </a:t>
            </a:r>
            <a:r>
              <a:rPr lang="tr-TR" sz="3300" i="1" dirty="0"/>
              <a:t>ne </a:t>
            </a:r>
            <a:r>
              <a:rPr lang="tr-TR" sz="3300" dirty="0"/>
              <a:t>yapılması gerektiğini söyler, </a:t>
            </a:r>
            <a:r>
              <a:rPr lang="tr-TR" sz="3300" i="1" dirty="0"/>
              <a:t>nasıl </a:t>
            </a:r>
            <a:r>
              <a:rPr lang="tr-TR" sz="3300" dirty="0"/>
              <a:t>yapılması gerektiğini ya da hedeflere ulaşılıp ulaşılmadığını söylemez. Kriterlere nasıl uyum sağlanması gerektiği, tamamlayıcı nitelikte olan performans göstergeleri, ilişkili eğitim materyalleri ve uygulama araçlarına erişim ve TGA tarafından hazırlanarak sektörün kullanımına sunulan El Kitabı ile belirlenmektedir </a:t>
            </a:r>
          </a:p>
          <a:p>
            <a:r>
              <a:rPr lang="tr-TR" sz="3300" dirty="0"/>
              <a:t>Bu kriterler hakkında daha fazla bilgi ve rehberliğe, T.C. Kültür ve Turizm Bakanlığı tarafından ve TGA internet sitelerinden erişilebilir. Belirli bir durum için geçerli olmadığı bir gerekçe ile gösterildiği durumlar dışında tüm kriterlerin uygulanması Türkiye Cumhuriyeti Kültür ve Turizm Bakanlığı tarafından Türk turizm sektörüne zorunlu tutulmaktadır. İstisnalar ve diğer kurallar, </a:t>
            </a:r>
          </a:p>
          <a:p>
            <a:r>
              <a:rPr lang="tr-TR" sz="3300" dirty="0"/>
              <a:t>T.C. Kültür ve Turizm Bakanlığı tarafından belirlenerek sektör paydaşları ve tüm kamuoyu ile şeffaf şekilde paylaşılır.</a:t>
            </a:r>
          </a:p>
          <a:p>
            <a:endParaRPr lang="tr-TR" sz="3300" dirty="0"/>
          </a:p>
          <a:p>
            <a:endParaRPr lang="tr-TR" dirty="0"/>
          </a:p>
        </p:txBody>
      </p:sp>
    </p:spTree>
    <p:extLst>
      <p:ext uri="{BB962C8B-B14F-4D97-AF65-F5344CB8AC3E}">
        <p14:creationId xmlns:p14="http://schemas.microsoft.com/office/powerpoint/2010/main" val="54473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00A1C5E9-4F94-431D-A3B2-C6AA9243838D}"/>
              </a:ext>
            </a:extLst>
          </p:cNvPr>
          <p:cNvGraphicFramePr>
            <a:graphicFrameLocks noGrp="1"/>
          </p:cNvGraphicFramePr>
          <p:nvPr>
            <p:ph idx="1"/>
            <p:extLst>
              <p:ext uri="{D42A27DB-BD31-4B8C-83A1-F6EECF244321}">
                <p14:modId xmlns:p14="http://schemas.microsoft.com/office/powerpoint/2010/main" val="2188792389"/>
              </p:ext>
            </p:extLst>
          </p:nvPr>
        </p:nvGraphicFramePr>
        <p:xfrm>
          <a:off x="67732" y="28003"/>
          <a:ext cx="12124267" cy="6990543"/>
        </p:xfrm>
        <a:graphic>
          <a:graphicData uri="http://schemas.openxmlformats.org/drawingml/2006/table">
            <a:tbl>
              <a:tblPr firstRow="1" firstCol="1" lastRow="1" lastCol="1" bandRow="1" bandCol="1">
                <a:tableStyleId>{2D5ABB26-0587-4C30-8999-92F81FD0307C}</a:tableStyleId>
              </a:tblPr>
              <a:tblGrid>
                <a:gridCol w="12124267">
                  <a:extLst>
                    <a:ext uri="{9D8B030D-6E8A-4147-A177-3AD203B41FA5}">
                      <a16:colId xmlns:a16="http://schemas.microsoft.com/office/drawing/2014/main" val="1702671065"/>
                    </a:ext>
                  </a:extLst>
                </a:gridCol>
              </a:tblGrid>
              <a:tr h="164961">
                <a:tc>
                  <a:txBody>
                    <a:bodyPr/>
                    <a:lstStyle/>
                    <a:p>
                      <a:pPr marL="158115" algn="ctr">
                        <a:lnSpc>
                          <a:spcPts val="1600"/>
                        </a:lnSpc>
                        <a:spcAft>
                          <a:spcPts val="0"/>
                        </a:spcAft>
                      </a:pPr>
                      <a:endParaRPr lang="tr-TR" sz="1800" b="1" kern="1200" dirty="0">
                        <a:solidFill>
                          <a:schemeClr val="tx1"/>
                        </a:solidFill>
                        <a:effectLst/>
                        <a:latin typeface="+mn-lt"/>
                        <a:ea typeface="+mn-ea"/>
                        <a:cs typeface="+mn-cs"/>
                      </a:endParaRPr>
                    </a:p>
                    <a:p>
                      <a:pPr marL="158115" algn="ctr">
                        <a:lnSpc>
                          <a:spcPts val="1600"/>
                        </a:lnSpc>
                        <a:spcAft>
                          <a:spcPts val="0"/>
                        </a:spcAft>
                      </a:pPr>
                      <a:r>
                        <a:rPr lang="tr-TR" sz="2400" b="1" kern="1200" dirty="0">
                          <a:solidFill>
                            <a:srgbClr val="FF0000"/>
                          </a:solidFill>
                          <a:effectLst/>
                          <a:latin typeface="+mn-lt"/>
                          <a:ea typeface="+mn-ea"/>
                          <a:cs typeface="+mn-cs"/>
                        </a:rPr>
                        <a:t>KONAKLAMA TESİSLERİ İÇİN TR-I KRİTERLERİ</a:t>
                      </a:r>
                      <a:endParaRPr lang="tr-TR" sz="2400" b="1" dirty="0">
                        <a:solidFill>
                          <a:srgbClr val="FF0000"/>
                        </a:solidFill>
                        <a:effectLst/>
                      </a:endParaRPr>
                    </a:p>
                    <a:p>
                      <a:pPr marL="158115" algn="l">
                        <a:lnSpc>
                          <a:spcPts val="1600"/>
                        </a:lnSpc>
                        <a:spcAft>
                          <a:spcPts val="0"/>
                        </a:spcAft>
                      </a:pPr>
                      <a:r>
                        <a:rPr lang="tr-TR" sz="1100" b="1" dirty="0">
                          <a:effectLst/>
                        </a:rPr>
                        <a:t>BÖLÜM</a:t>
                      </a:r>
                      <a:r>
                        <a:rPr lang="tr-TR" sz="1100" b="1" spc="-20" dirty="0">
                          <a:effectLst/>
                        </a:rPr>
                        <a:t> </a:t>
                      </a:r>
                      <a:r>
                        <a:rPr lang="tr-TR" sz="1100" b="1" dirty="0">
                          <a:effectLst/>
                        </a:rPr>
                        <a:t>A:</a:t>
                      </a:r>
                      <a:r>
                        <a:rPr lang="tr-TR" sz="1100" b="1" spc="-20" dirty="0">
                          <a:effectLst/>
                        </a:rPr>
                        <a:t> </a:t>
                      </a:r>
                      <a:r>
                        <a:rPr lang="tr-TR" sz="1100" b="1" dirty="0">
                          <a:effectLst/>
                        </a:rPr>
                        <a:t>Etkili</a:t>
                      </a:r>
                      <a:r>
                        <a:rPr lang="tr-TR" sz="1100" b="1" spc="-15" dirty="0">
                          <a:effectLst/>
                        </a:rPr>
                        <a:t> </a:t>
                      </a:r>
                      <a:r>
                        <a:rPr lang="tr-TR" sz="1100" b="1" dirty="0">
                          <a:effectLst/>
                        </a:rPr>
                        <a:t>bir</a:t>
                      </a:r>
                      <a:r>
                        <a:rPr lang="tr-TR" sz="1100" b="1" spc="-10" dirty="0">
                          <a:effectLst/>
                        </a:rPr>
                        <a:t> </a:t>
                      </a:r>
                      <a:r>
                        <a:rPr lang="tr-TR" sz="1100" b="1" dirty="0">
                          <a:effectLst/>
                        </a:rPr>
                        <a:t>sürdürülebilir</a:t>
                      </a:r>
                      <a:r>
                        <a:rPr lang="tr-TR" sz="1100" b="1" spc="-5" dirty="0">
                          <a:effectLst/>
                        </a:rPr>
                        <a:t> </a:t>
                      </a:r>
                      <a:r>
                        <a:rPr lang="tr-TR" sz="1100" b="1" dirty="0">
                          <a:effectLst/>
                        </a:rPr>
                        <a:t>yönetimin</a:t>
                      </a:r>
                      <a:r>
                        <a:rPr lang="tr-TR" sz="1100" b="1" spc="-15" dirty="0">
                          <a:effectLst/>
                        </a:rPr>
                        <a:t> </a:t>
                      </a:r>
                      <a:r>
                        <a:rPr lang="tr-TR" sz="1100" b="1" dirty="0">
                          <a:effectLst/>
                        </a:rPr>
                        <a:t>gösterilmesi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92914388"/>
                  </a:ext>
                </a:extLst>
              </a:tr>
              <a:tr h="2686770">
                <a:tc>
                  <a:txBody>
                    <a:bodyPr/>
                    <a:lstStyle/>
                    <a:p>
                      <a:pPr marL="136525" algn="l">
                        <a:spcBef>
                          <a:spcPts val="550"/>
                        </a:spcBef>
                        <a:spcAft>
                          <a:spcPts val="0"/>
                        </a:spcAft>
                      </a:pPr>
                      <a:r>
                        <a:rPr lang="tr-TR" sz="1100" spc="-65" dirty="0">
                          <a:effectLst/>
                        </a:rPr>
                        <a:t> </a:t>
                      </a:r>
                      <a:r>
                        <a:rPr lang="tr-TR" sz="1100" b="1" spc="-5" dirty="0">
                          <a:effectLst/>
                        </a:rPr>
                        <a:t>Sürdürülebilirlik</a:t>
                      </a:r>
                      <a:r>
                        <a:rPr lang="tr-TR" sz="1100" b="1" spc="5" dirty="0">
                          <a:effectLst/>
                        </a:rPr>
                        <a:t> </a:t>
                      </a:r>
                      <a:r>
                        <a:rPr lang="tr-TR" sz="1100" b="1" spc="-5" dirty="0">
                          <a:effectLst/>
                        </a:rPr>
                        <a:t>yönetim</a:t>
                      </a:r>
                      <a:r>
                        <a:rPr lang="tr-TR" sz="1100" b="1" spc="-10" dirty="0">
                          <a:effectLst/>
                        </a:rPr>
                        <a:t> </a:t>
                      </a:r>
                      <a:r>
                        <a:rPr lang="tr-TR" sz="1100" b="1" spc="-5" dirty="0">
                          <a:effectLst/>
                        </a:rPr>
                        <a:t>sistemi</a:t>
                      </a:r>
                      <a:endParaRPr lang="tr-TR" sz="1100" b="1" dirty="0">
                        <a:effectLst/>
                      </a:endParaRPr>
                    </a:p>
                    <a:p>
                      <a:pPr algn="l">
                        <a:spcBef>
                          <a:spcPts val="55"/>
                        </a:spcBef>
                        <a:spcAft>
                          <a:spcPts val="0"/>
                        </a:spcAft>
                      </a:pPr>
                      <a:r>
                        <a:rPr lang="tr-TR" sz="1100" dirty="0">
                          <a:effectLst/>
                        </a:rPr>
                        <a:t> </a:t>
                      </a:r>
                    </a:p>
                    <a:p>
                      <a:pPr algn="l">
                        <a:spcAft>
                          <a:spcPts val="800"/>
                        </a:spcAft>
                      </a:pPr>
                      <a:r>
                        <a:rPr lang="en-US" sz="1100" spc="-5" dirty="0" err="1">
                          <a:effectLst/>
                        </a:rPr>
                        <a:t>İşletme</a:t>
                      </a:r>
                      <a:r>
                        <a:rPr lang="en-US" sz="1100" spc="-5" dirty="0">
                          <a:effectLst/>
                        </a:rPr>
                        <a:t>, </a:t>
                      </a:r>
                      <a:r>
                        <a:rPr lang="en-US" sz="1100" spc="-5" dirty="0" err="1">
                          <a:effectLst/>
                        </a:rPr>
                        <a:t>büyüklüğüne</a:t>
                      </a:r>
                      <a:r>
                        <a:rPr lang="en-US" sz="1100" spc="-5" dirty="0">
                          <a:effectLst/>
                        </a:rPr>
                        <a:t> </a:t>
                      </a:r>
                      <a:r>
                        <a:rPr lang="en-US" sz="1100" dirty="0">
                          <a:effectLst/>
                        </a:rPr>
                        <a:t>ve </a:t>
                      </a:r>
                      <a:r>
                        <a:rPr lang="en-US" sz="1100" dirty="0" err="1">
                          <a:effectLst/>
                        </a:rPr>
                        <a:t>kapsamına</a:t>
                      </a:r>
                      <a:r>
                        <a:rPr lang="en-US" sz="1100" dirty="0">
                          <a:effectLst/>
                        </a:rPr>
                        <a:t> </a:t>
                      </a:r>
                      <a:r>
                        <a:rPr lang="en-US" sz="1100" dirty="0" err="1">
                          <a:effectLst/>
                        </a:rPr>
                        <a:t>uygun</a:t>
                      </a:r>
                      <a:r>
                        <a:rPr lang="en-US" sz="1100" dirty="0">
                          <a:effectLst/>
                        </a:rPr>
                        <a:t>, </a:t>
                      </a:r>
                      <a:r>
                        <a:rPr lang="en-US" sz="1100" dirty="0" err="1">
                          <a:effectLst/>
                        </a:rPr>
                        <a:t>çevresel</a:t>
                      </a:r>
                      <a:r>
                        <a:rPr lang="en-US" sz="1100" dirty="0">
                          <a:effectLst/>
                        </a:rPr>
                        <a:t>, </a:t>
                      </a:r>
                      <a:r>
                        <a:rPr lang="en-US" sz="1100" dirty="0" err="1">
                          <a:effectLst/>
                        </a:rPr>
                        <a:t>sosyal</a:t>
                      </a:r>
                      <a:r>
                        <a:rPr lang="en-US" sz="1100" dirty="0">
                          <a:effectLst/>
                        </a:rPr>
                        <a:t>,</a:t>
                      </a:r>
                      <a:r>
                        <a:rPr lang="en-US" sz="1100" spc="5" dirty="0">
                          <a:effectLst/>
                        </a:rPr>
                        <a:t> </a:t>
                      </a:r>
                      <a:r>
                        <a:rPr lang="en-US" sz="1100" dirty="0" err="1">
                          <a:effectLst/>
                        </a:rPr>
                        <a:t>kültürel</a:t>
                      </a:r>
                      <a:r>
                        <a:rPr lang="en-US" sz="1100" dirty="0">
                          <a:effectLst/>
                        </a:rPr>
                        <a:t>, </a:t>
                      </a:r>
                      <a:r>
                        <a:rPr lang="en-US" sz="1100" dirty="0" err="1">
                          <a:effectLst/>
                        </a:rPr>
                        <a:t>ekonomik</a:t>
                      </a:r>
                      <a:r>
                        <a:rPr lang="en-US" sz="1100" dirty="0">
                          <a:effectLst/>
                        </a:rPr>
                        <a:t>,</a:t>
                      </a:r>
                      <a:r>
                        <a:rPr lang="en-US" sz="1100" spc="5" dirty="0">
                          <a:effectLst/>
                        </a:rPr>
                        <a:t> </a:t>
                      </a:r>
                      <a:r>
                        <a:rPr lang="en-US" sz="1100" spc="-5" dirty="0" err="1">
                          <a:effectLst/>
                        </a:rPr>
                        <a:t>kalite</a:t>
                      </a:r>
                      <a:r>
                        <a:rPr lang="en-US" sz="1100" spc="-5" dirty="0">
                          <a:effectLst/>
                        </a:rPr>
                        <a:t>, </a:t>
                      </a:r>
                      <a:r>
                        <a:rPr lang="en-US" sz="1100" spc="-5" dirty="0" err="1">
                          <a:effectLst/>
                        </a:rPr>
                        <a:t>insan</a:t>
                      </a:r>
                      <a:r>
                        <a:rPr lang="en-US" sz="1100" spc="-5" dirty="0">
                          <a:effectLst/>
                        </a:rPr>
                        <a:t> </a:t>
                      </a:r>
                      <a:r>
                        <a:rPr lang="en-US" sz="1100" spc="-5" dirty="0" err="1">
                          <a:effectLst/>
                        </a:rPr>
                        <a:t>hakları</a:t>
                      </a:r>
                      <a:r>
                        <a:rPr lang="en-US" sz="1100" spc="-5" dirty="0">
                          <a:effectLst/>
                        </a:rPr>
                        <a:t>, </a:t>
                      </a:r>
                      <a:r>
                        <a:rPr lang="en-US" sz="1100" spc="-5" dirty="0" err="1">
                          <a:effectLst/>
                        </a:rPr>
                        <a:t>sağlık</a:t>
                      </a:r>
                      <a:r>
                        <a:rPr lang="en-US" sz="1100" spc="-5" dirty="0">
                          <a:effectLst/>
                        </a:rPr>
                        <a:t>, </a:t>
                      </a:r>
                      <a:r>
                        <a:rPr lang="en-US" sz="1100" dirty="0" err="1">
                          <a:effectLst/>
                        </a:rPr>
                        <a:t>güvenlik</a:t>
                      </a:r>
                      <a:r>
                        <a:rPr lang="en-US" sz="1100" dirty="0">
                          <a:effectLst/>
                        </a:rPr>
                        <a:t>, risk ve </a:t>
                      </a:r>
                      <a:r>
                        <a:rPr lang="en-US" sz="1100" dirty="0" err="1">
                          <a:effectLst/>
                        </a:rPr>
                        <a:t>kriz</a:t>
                      </a:r>
                      <a:r>
                        <a:rPr lang="en-US" sz="1100" dirty="0">
                          <a:effectLst/>
                        </a:rPr>
                        <a:t> </a:t>
                      </a:r>
                      <a:r>
                        <a:rPr lang="en-US" sz="1100" dirty="0" err="1">
                          <a:effectLst/>
                        </a:rPr>
                        <a:t>yönetimi</a:t>
                      </a:r>
                      <a:r>
                        <a:rPr lang="en-US" sz="1100" dirty="0">
                          <a:effectLst/>
                        </a:rPr>
                        <a:t> </a:t>
                      </a:r>
                      <a:r>
                        <a:rPr lang="en-US" sz="1100" dirty="0" err="1">
                          <a:effectLst/>
                        </a:rPr>
                        <a:t>konularını</a:t>
                      </a:r>
                      <a:r>
                        <a:rPr lang="en-US" sz="1100" dirty="0">
                          <a:effectLst/>
                        </a:rPr>
                        <a:t> </a:t>
                      </a:r>
                      <a:r>
                        <a:rPr lang="en-US" sz="1100" dirty="0" err="1">
                          <a:effectLst/>
                        </a:rPr>
                        <a:t>ele</a:t>
                      </a:r>
                      <a:r>
                        <a:rPr lang="en-US" sz="1100" dirty="0">
                          <a:effectLst/>
                        </a:rPr>
                        <a:t> </a:t>
                      </a:r>
                      <a:r>
                        <a:rPr lang="en-US" sz="1100" dirty="0" err="1">
                          <a:effectLst/>
                        </a:rPr>
                        <a:t>alan</a:t>
                      </a:r>
                      <a:r>
                        <a:rPr lang="en-US" sz="1100" dirty="0">
                          <a:effectLst/>
                        </a:rPr>
                        <a:t> ve</a:t>
                      </a:r>
                      <a:r>
                        <a:rPr lang="en-US" sz="1100" spc="5" dirty="0">
                          <a:effectLst/>
                        </a:rPr>
                        <a:t> </a:t>
                      </a:r>
                      <a:r>
                        <a:rPr lang="en-US" sz="1100" spc="-5" dirty="0" err="1">
                          <a:effectLst/>
                        </a:rPr>
                        <a:t>sürekli</a:t>
                      </a:r>
                      <a:r>
                        <a:rPr lang="en-US" sz="1100" spc="-5" dirty="0">
                          <a:effectLst/>
                        </a:rPr>
                        <a:t> </a:t>
                      </a:r>
                      <a:r>
                        <a:rPr lang="en-US" sz="1100" spc="-5" dirty="0" err="1">
                          <a:effectLst/>
                        </a:rPr>
                        <a:t>iyileştirmeyi</a:t>
                      </a:r>
                      <a:r>
                        <a:rPr lang="en-US" sz="1100" dirty="0">
                          <a:effectLst/>
                        </a:rPr>
                        <a:t> </a:t>
                      </a:r>
                      <a:r>
                        <a:rPr lang="en-US" sz="1100" spc="-5" dirty="0" err="1">
                          <a:effectLst/>
                        </a:rPr>
                        <a:t>yönlendiren</a:t>
                      </a:r>
                      <a:r>
                        <a:rPr lang="en-US" sz="1100" spc="-5" dirty="0">
                          <a:effectLst/>
                        </a:rPr>
                        <a:t> </a:t>
                      </a:r>
                      <a:r>
                        <a:rPr lang="en-US" sz="1100" spc="-5" dirty="0" err="1">
                          <a:effectLst/>
                        </a:rPr>
                        <a:t>uzun</a:t>
                      </a:r>
                      <a:r>
                        <a:rPr lang="en-US" sz="1100" spc="-5" dirty="0">
                          <a:effectLst/>
                        </a:rPr>
                        <a:t> </a:t>
                      </a:r>
                      <a:r>
                        <a:rPr lang="en-US" sz="1100" spc="-5" dirty="0" err="1">
                          <a:effectLst/>
                        </a:rPr>
                        <a:t>vadeli</a:t>
                      </a:r>
                      <a:r>
                        <a:rPr lang="en-US" sz="1100" spc="-5" dirty="0">
                          <a:effectLst/>
                        </a:rPr>
                        <a:t> </a:t>
                      </a:r>
                      <a:r>
                        <a:rPr lang="en-US" sz="1100" spc="-5" dirty="0" err="1">
                          <a:effectLst/>
                        </a:rPr>
                        <a:t>bir</a:t>
                      </a:r>
                      <a:r>
                        <a:rPr lang="en-US" sz="1100" spc="-5" dirty="0">
                          <a:effectLst/>
                        </a:rPr>
                        <a:t> sürdürülebilirlik yönetim </a:t>
                      </a:r>
                      <a:r>
                        <a:rPr lang="en-US" sz="1100" spc="-5" dirty="0" err="1">
                          <a:effectLst/>
                        </a:rPr>
                        <a:t>sistemi</a:t>
                      </a:r>
                      <a:r>
                        <a:rPr lang="en-US" sz="1100" dirty="0">
                          <a:effectLst/>
                        </a:rPr>
                        <a:t> </a:t>
                      </a:r>
                      <a:r>
                        <a:rPr lang="en-US" sz="1100" dirty="0" err="1">
                          <a:effectLst/>
                        </a:rPr>
                        <a:t>uygulamaktadır</a:t>
                      </a:r>
                      <a:r>
                        <a:rPr lang="en-US" sz="1100" dirty="0">
                          <a:effectLst/>
                        </a:rPr>
                        <a:t>. </a:t>
                      </a:r>
                      <a:endParaRPr lang="tr-TR" sz="1100" dirty="0">
                        <a:effectLst/>
                      </a:endParaRPr>
                    </a:p>
                    <a:p>
                      <a:pPr algn="l">
                        <a:spcAft>
                          <a:spcPts val="800"/>
                        </a:spcAft>
                      </a:pPr>
                      <a:r>
                        <a:rPr lang="tr-TR" sz="1100" dirty="0">
                          <a:effectLst/>
                        </a:rPr>
                        <a:t>İlgili belgeler:</a:t>
                      </a:r>
                    </a:p>
                    <a:p>
                      <a:pPr marL="342900" lvl="0" indent="-342900" algn="l">
                        <a:lnSpc>
                          <a:spcPct val="130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Sürdürülebilirlik Politika Belgesi ve Sürdürülebilirlik Yönetim Sistemi’ne dair belgeler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Sürdürülebilirlik yönetimine dair işletmenin vizyonu, hedefleri, politikaları, stratejileri ve eylem planları, düzeltici eylemlere yönelik kanıtlar</a:t>
                      </a:r>
                    </a:p>
                    <a:p>
                      <a:pPr marL="342900" lvl="0" indent="-342900" algn="l">
                        <a:lnSpc>
                          <a:spcPct val="130000"/>
                        </a:lnSpc>
                        <a:spcAft>
                          <a:spcPts val="440"/>
                        </a:spcAft>
                        <a:buClr>
                          <a:srgbClr val="000000"/>
                        </a:buClr>
                        <a:buSzPts val="1000"/>
                        <a:buFont typeface="Arial" panose="020B0604020202020204" pitchFamily="34" charset="0"/>
                        <a:buChar char="•"/>
                        <a:tabLst>
                          <a:tab pos="469900" algn="l"/>
                        </a:tabLst>
                      </a:pPr>
                      <a:r>
                        <a:rPr lang="tr-TR" sz="1100" u="none" strike="noStrike" spc="0" dirty="0">
                          <a:effectLst/>
                        </a:rPr>
                        <a:t>SYS ile ilgili risk analizi</a:t>
                      </a:r>
                    </a:p>
                    <a:p>
                      <a:pPr algn="l">
                        <a:spcAft>
                          <a:spcPts val="800"/>
                        </a:spcAft>
                      </a:pPr>
                      <a:r>
                        <a:rPr lang="tr-TR" sz="1100" dirty="0">
                          <a:effectLst/>
                        </a:rPr>
                        <a:t>Diğer destekleyici belgeler: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ISO 9001 Kalite Yönetim Sistemi, ISO 14001 Çevre Yönetim Sistemi, ISO 50001 Enerji Yönetim Sistemi Sertifikaları</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İşletmenin SYS ile ilgili belirlediği amaç ve hedefler ile bu hedeflere uygun faaliyet gösterildiğine dair göstergeler,</a:t>
                      </a:r>
                    </a:p>
                    <a:p>
                      <a:pPr marL="67945" marR="59690" algn="l">
                        <a:lnSpc>
                          <a:spcPts val="1450"/>
                        </a:lnSpc>
                        <a:spcAft>
                          <a:spcPts val="0"/>
                        </a:spcAft>
                      </a:pPr>
                      <a:r>
                        <a:rPr lang="tr-TR" sz="1100" dirty="0" err="1">
                          <a:effectLst/>
                        </a:rPr>
                        <a:t>SYS’ye</a:t>
                      </a:r>
                      <a:r>
                        <a:rPr lang="tr-TR" sz="1100" dirty="0">
                          <a:effectLst/>
                        </a:rPr>
                        <a:t> ilişkin izleme ve iyileştirme belge ve tutanakları (öz değerlendirme, paydaş görüşleri, iç tetkik gibi bir mekanizma ve sonuç raporu),</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71222762"/>
                  </a:ext>
                </a:extLst>
              </a:tr>
              <a:tr h="3708079">
                <a:tc>
                  <a:txBody>
                    <a:bodyPr/>
                    <a:lstStyle/>
                    <a:p>
                      <a:pPr marL="136525" algn="l">
                        <a:spcBef>
                          <a:spcPts val="550"/>
                        </a:spcBef>
                        <a:spcAft>
                          <a:spcPts val="0"/>
                        </a:spcAft>
                      </a:pPr>
                      <a:r>
                        <a:rPr lang="tr-TR" sz="1100" spc="-65" dirty="0">
                          <a:solidFill>
                            <a:srgbClr val="00B0F0"/>
                          </a:solidFill>
                          <a:effectLst/>
                        </a:rPr>
                        <a:t> </a:t>
                      </a:r>
                      <a:r>
                        <a:rPr lang="tr-TR" sz="1100" b="1" dirty="0">
                          <a:solidFill>
                            <a:srgbClr val="00B0F0"/>
                          </a:solidFill>
                          <a:effectLst/>
                        </a:rPr>
                        <a:t>Yasal</a:t>
                      </a:r>
                      <a:r>
                        <a:rPr lang="tr-TR" sz="1100" b="1" spc="-30" dirty="0">
                          <a:solidFill>
                            <a:srgbClr val="00B0F0"/>
                          </a:solidFill>
                          <a:effectLst/>
                        </a:rPr>
                        <a:t> </a:t>
                      </a:r>
                      <a:r>
                        <a:rPr lang="tr-TR" sz="1100" b="1" dirty="0">
                          <a:solidFill>
                            <a:srgbClr val="00B0F0"/>
                          </a:solidFill>
                          <a:effectLst/>
                        </a:rPr>
                        <a:t>uyum</a:t>
                      </a:r>
                    </a:p>
                    <a:p>
                      <a:pPr marL="158115" algn="l">
                        <a:spcBef>
                          <a:spcPts val="815"/>
                        </a:spcBef>
                        <a:spcAft>
                          <a:spcPts val="0"/>
                        </a:spcAft>
                      </a:pPr>
                      <a:r>
                        <a:rPr lang="tr-TR" sz="1100" dirty="0">
                          <a:effectLst/>
                        </a:rPr>
                        <a:t>İşletme,</a:t>
                      </a:r>
                      <a:r>
                        <a:rPr lang="tr-TR" sz="1100" spc="-70" dirty="0">
                          <a:effectLst/>
                        </a:rPr>
                        <a:t> </a:t>
                      </a:r>
                      <a:r>
                        <a:rPr lang="tr-TR" sz="1100" dirty="0">
                          <a:effectLst/>
                        </a:rPr>
                        <a:t>diğerlerinin</a:t>
                      </a:r>
                      <a:r>
                        <a:rPr lang="tr-TR" sz="1100" spc="-55" dirty="0">
                          <a:effectLst/>
                        </a:rPr>
                        <a:t> </a:t>
                      </a:r>
                      <a:r>
                        <a:rPr lang="tr-TR" sz="1100" dirty="0">
                          <a:effectLst/>
                        </a:rPr>
                        <a:t>yanı</a:t>
                      </a:r>
                      <a:r>
                        <a:rPr lang="tr-TR" sz="1100" spc="-60" dirty="0">
                          <a:effectLst/>
                        </a:rPr>
                        <a:t> </a:t>
                      </a:r>
                      <a:r>
                        <a:rPr lang="tr-TR" sz="1100" dirty="0">
                          <a:effectLst/>
                        </a:rPr>
                        <a:t>sıra</a:t>
                      </a:r>
                      <a:r>
                        <a:rPr lang="tr-TR" sz="1100" spc="-65" dirty="0">
                          <a:effectLst/>
                        </a:rPr>
                        <a:t> </a:t>
                      </a:r>
                      <a:r>
                        <a:rPr lang="tr-TR" sz="1100" dirty="0">
                          <a:effectLst/>
                        </a:rPr>
                        <a:t>sağlık,</a:t>
                      </a:r>
                      <a:r>
                        <a:rPr lang="tr-TR" sz="1100" spc="-60" dirty="0">
                          <a:effectLst/>
                        </a:rPr>
                        <a:t> </a:t>
                      </a:r>
                      <a:r>
                        <a:rPr lang="tr-TR" sz="1100" dirty="0">
                          <a:effectLst/>
                        </a:rPr>
                        <a:t>güvenlik,</a:t>
                      </a:r>
                      <a:r>
                        <a:rPr lang="tr-TR" sz="1100" spc="-20" dirty="0">
                          <a:effectLst/>
                        </a:rPr>
                        <a:t> </a:t>
                      </a:r>
                      <a:r>
                        <a:rPr lang="tr-TR" sz="1100" dirty="0">
                          <a:effectLst/>
                        </a:rPr>
                        <a:t>işgücü</a:t>
                      </a:r>
                      <a:r>
                        <a:rPr lang="tr-TR" sz="1100" spc="-10" dirty="0">
                          <a:effectLst/>
                        </a:rPr>
                        <a:t> </a:t>
                      </a:r>
                      <a:r>
                        <a:rPr lang="tr-TR" sz="1100" dirty="0">
                          <a:effectLst/>
                        </a:rPr>
                        <a:t>ve</a:t>
                      </a:r>
                      <a:r>
                        <a:rPr lang="tr-TR" sz="1100" spc="-15" dirty="0">
                          <a:effectLst/>
                        </a:rPr>
                        <a:t> </a:t>
                      </a:r>
                      <a:r>
                        <a:rPr lang="tr-TR" sz="1100" dirty="0">
                          <a:effectLst/>
                        </a:rPr>
                        <a:t>çevresel</a:t>
                      </a:r>
                      <a:r>
                        <a:rPr lang="tr-TR" sz="1100" spc="-5" dirty="0">
                          <a:effectLst/>
                        </a:rPr>
                        <a:t> </a:t>
                      </a:r>
                      <a:r>
                        <a:rPr lang="tr-TR" sz="1100" dirty="0">
                          <a:effectLst/>
                        </a:rPr>
                        <a:t>konular</a:t>
                      </a:r>
                      <a:r>
                        <a:rPr lang="tr-TR" sz="1100" spc="-25" dirty="0">
                          <a:effectLst/>
                        </a:rPr>
                        <a:t> </a:t>
                      </a:r>
                      <a:r>
                        <a:rPr lang="tr-TR" sz="1100" dirty="0">
                          <a:effectLst/>
                        </a:rPr>
                        <a:t>da</a:t>
                      </a:r>
                      <a:r>
                        <a:rPr lang="tr-TR" sz="1100" spc="-15" dirty="0">
                          <a:effectLst/>
                        </a:rPr>
                        <a:t> </a:t>
                      </a:r>
                      <a:r>
                        <a:rPr lang="tr-TR" sz="1100" dirty="0">
                          <a:effectLst/>
                        </a:rPr>
                        <a:t>dahil</a:t>
                      </a:r>
                    </a:p>
                    <a:p>
                      <a:pPr algn="l">
                        <a:spcAft>
                          <a:spcPts val="800"/>
                        </a:spcAft>
                      </a:pPr>
                      <a:r>
                        <a:rPr lang="en-US" sz="1100" dirty="0">
                          <a:effectLst/>
                        </a:rPr>
                        <a:t>olmak</a:t>
                      </a:r>
                      <a:r>
                        <a:rPr lang="en-US" sz="1100" spc="80" dirty="0">
                          <a:effectLst/>
                        </a:rPr>
                        <a:t> </a:t>
                      </a:r>
                      <a:r>
                        <a:rPr lang="en-US" sz="1100" dirty="0">
                          <a:effectLst/>
                        </a:rPr>
                        <a:t>üzere</a:t>
                      </a:r>
                      <a:r>
                        <a:rPr lang="en-US" sz="1100" spc="85" dirty="0">
                          <a:effectLst/>
                        </a:rPr>
                        <a:t> </a:t>
                      </a:r>
                      <a:r>
                        <a:rPr lang="en-US" sz="1100" dirty="0">
                          <a:effectLst/>
                        </a:rPr>
                        <a:t>yürürlükteki</a:t>
                      </a:r>
                      <a:r>
                        <a:rPr lang="en-US" sz="1100" spc="40" dirty="0">
                          <a:effectLst/>
                        </a:rPr>
                        <a:t> </a:t>
                      </a:r>
                      <a:r>
                        <a:rPr lang="en-US" sz="1100" dirty="0">
                          <a:effectLst/>
                        </a:rPr>
                        <a:t>tüm</a:t>
                      </a:r>
                      <a:r>
                        <a:rPr lang="en-US" sz="1100" spc="60" dirty="0">
                          <a:effectLst/>
                        </a:rPr>
                        <a:t> </a:t>
                      </a:r>
                      <a:r>
                        <a:rPr lang="en-US" sz="1100" dirty="0">
                          <a:effectLst/>
                        </a:rPr>
                        <a:t>yerel/bölgesel,</a:t>
                      </a:r>
                      <a:r>
                        <a:rPr lang="en-US" sz="1100" spc="40" dirty="0">
                          <a:effectLst/>
                        </a:rPr>
                        <a:t> </a:t>
                      </a:r>
                      <a:r>
                        <a:rPr lang="en-US" sz="1100" dirty="0">
                          <a:effectLst/>
                        </a:rPr>
                        <a:t>ulusal</a:t>
                      </a:r>
                      <a:r>
                        <a:rPr lang="en-US" sz="1100" spc="40" dirty="0">
                          <a:effectLst/>
                        </a:rPr>
                        <a:t> </a:t>
                      </a:r>
                      <a:r>
                        <a:rPr lang="en-US" sz="1100" dirty="0">
                          <a:effectLst/>
                        </a:rPr>
                        <a:t>ve</a:t>
                      </a:r>
                      <a:r>
                        <a:rPr lang="en-US" sz="1100" spc="30" dirty="0">
                          <a:effectLst/>
                        </a:rPr>
                        <a:t> </a:t>
                      </a:r>
                      <a:r>
                        <a:rPr lang="en-US" sz="1100" dirty="0">
                          <a:effectLst/>
                        </a:rPr>
                        <a:t>uluslararası</a:t>
                      </a:r>
                      <a:r>
                        <a:rPr lang="en-US" sz="1100" spc="80" dirty="0">
                          <a:effectLst/>
                        </a:rPr>
                        <a:t> </a:t>
                      </a:r>
                      <a:r>
                        <a:rPr lang="en-US" sz="1100" dirty="0">
                          <a:effectLst/>
                        </a:rPr>
                        <a:t>mevzuat</a:t>
                      </a:r>
                      <a:r>
                        <a:rPr lang="en-US" sz="1100" spc="40" dirty="0">
                          <a:effectLst/>
                        </a:rPr>
                        <a:t> </a:t>
                      </a:r>
                      <a:r>
                        <a:rPr lang="en-US" sz="1100" dirty="0">
                          <a:effectLst/>
                        </a:rPr>
                        <a:t>ve</a:t>
                      </a:r>
                      <a:r>
                        <a:rPr lang="tr-TR" sz="1100" dirty="0">
                          <a:effectLst/>
                        </a:rPr>
                        <a:t> </a:t>
                      </a:r>
                      <a:r>
                        <a:rPr lang="en-US" sz="1100" spc="-255" dirty="0">
                          <a:effectLst/>
                        </a:rPr>
                        <a:t> </a:t>
                      </a:r>
                      <a:r>
                        <a:rPr lang="tr-TR" sz="1100" spc="-255" dirty="0">
                          <a:effectLst/>
                        </a:rPr>
                        <a:t> </a:t>
                      </a:r>
                      <a:r>
                        <a:rPr lang="en-US" sz="1100" dirty="0">
                          <a:effectLst/>
                        </a:rPr>
                        <a:t>düzenlemelere</a:t>
                      </a:r>
                      <a:r>
                        <a:rPr lang="en-US" sz="1100" spc="-65" dirty="0">
                          <a:effectLst/>
                        </a:rPr>
                        <a:t> </a:t>
                      </a:r>
                      <a:r>
                        <a:rPr lang="en-US" sz="1100" dirty="0">
                          <a:effectLst/>
                        </a:rPr>
                        <a:t>uygundur.</a:t>
                      </a:r>
                      <a:endParaRPr lang="tr-TR" sz="1100" dirty="0">
                        <a:effectLst/>
                      </a:endParaRPr>
                    </a:p>
                    <a:p>
                      <a:pPr algn="l">
                        <a:spcAft>
                          <a:spcPts val="800"/>
                        </a:spcAft>
                      </a:pPr>
                      <a:r>
                        <a:rPr lang="tr-TR" sz="1100" b="1" dirty="0">
                          <a:solidFill>
                            <a:srgbClr val="FF0000"/>
                          </a:solidFill>
                          <a:effectLst/>
                        </a:rPr>
                        <a:t>İlgili belgeler:</a:t>
                      </a:r>
                    </a:p>
                    <a:p>
                      <a:pPr marL="342900" lvl="0" indent="-342900" algn="l">
                        <a:lnSpc>
                          <a:spcPct val="129000"/>
                        </a:lnSpc>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Uyum sağlanması gereken mevzuat ve düzenlemelerin listesi,</a:t>
                      </a:r>
                    </a:p>
                    <a:p>
                      <a:pPr marL="342900" lvl="0" indent="-342900" algn="l">
                        <a:lnSpc>
                          <a:spcPct val="110000"/>
                        </a:lnSpc>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Mevzuat ve yasal düzenlemelere uyum sağlandığına ilişkin çeşitli belgeler (sertifikalar, ruhsat ve izinler, lisanslar, eğitim ve seminer katılım belgeleri vb.),</a:t>
                      </a:r>
                    </a:p>
                    <a:p>
                      <a:pPr marL="342900" lvl="0" indent="-342900" algn="l">
                        <a:lnSpc>
                          <a:spcPct val="129000"/>
                        </a:lnSpc>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İş sağlığı ve güvenliği mevzuatına uyuma dair belgeler.</a:t>
                      </a:r>
                    </a:p>
                    <a:p>
                      <a:pPr marL="342900" lvl="0" indent="-342900" algn="l">
                        <a:lnSpc>
                          <a:spcPct val="129000"/>
                        </a:lnSpc>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Çalışanlara ilişkin son aya ait SGK bilgileri.</a:t>
                      </a:r>
                    </a:p>
                    <a:p>
                      <a:pPr marL="342900" lvl="0" indent="-342900" algn="l">
                        <a:lnSpc>
                          <a:spcPct val="110000"/>
                        </a:lnSpc>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İşyeri açma ve çalışma ruhsatı, turizm işletme belgesi veya basit konaklama turizm işletmesi belgesi.</a:t>
                      </a:r>
                    </a:p>
                    <a:p>
                      <a:pPr marL="342900" lvl="0" indent="-342900" algn="l">
                        <a:lnSpc>
                          <a:spcPct val="129000"/>
                        </a:lnSpc>
                        <a:spcAft>
                          <a:spcPts val="1300"/>
                        </a:spcAft>
                        <a:buClr>
                          <a:srgbClr val="000000"/>
                        </a:buClr>
                        <a:buSzPts val="1000"/>
                        <a:buFont typeface="Arial" panose="020B0604020202020204" pitchFamily="34" charset="0"/>
                        <a:buChar char="•"/>
                        <a:tabLst>
                          <a:tab pos="472440" algn="l"/>
                        </a:tabLst>
                      </a:pPr>
                      <a:r>
                        <a:rPr lang="tr-TR" sz="1100" u="none" strike="noStrike" spc="0" dirty="0">
                          <a:effectLst/>
                        </a:rPr>
                        <a:t>Güncel mevzuatın izlendiğine ve gözden geçirildiğine ilişkin göstergeler.</a:t>
                      </a:r>
                      <a:endParaRPr lang="tr-TR" sz="1100" dirty="0">
                        <a:effectLst/>
                      </a:endParaRPr>
                    </a:p>
                    <a:p>
                      <a:pPr algn="l">
                        <a:spcAft>
                          <a:spcPts val="500"/>
                        </a:spcAft>
                      </a:pPr>
                      <a:r>
                        <a:rPr lang="tr-TR" sz="1100" b="1" dirty="0">
                          <a:solidFill>
                            <a:srgbClr val="FF0000"/>
                          </a:solidFill>
                          <a:effectLst/>
                        </a:rPr>
                        <a:t>Diğer destekleyici belgeler:</a:t>
                      </a:r>
                    </a:p>
                    <a:p>
                      <a:pPr marL="342900" lvl="0" indent="-342900" algn="l">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İşletmenin ihtiyaçları doğrultusunda geliştirdiği ve gönüllü olarak uyum sağladığı kriter, düzenleme, ilke ve standartların listesi.</a:t>
                      </a:r>
                    </a:p>
                    <a:p>
                      <a:pPr marL="342900" lvl="0" indent="-342900" algn="l">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Alkol satış izni, ücret, yangın, gıda, sağlık, ulaşım, katı atık, arıtma, yer altı suları, vergi levhaları, malzeme güvenlik bilgi formları (MSDS), hijyen standartlarına uyum, doğal gaz tesisatının uygunluğu gibi belgeler</a:t>
                      </a:r>
                    </a:p>
                    <a:p>
                      <a:pPr marL="342900" lvl="0" indent="-342900" algn="l">
                        <a:spcAft>
                          <a:spcPts val="0"/>
                        </a:spcAft>
                        <a:buClr>
                          <a:srgbClr val="000000"/>
                        </a:buClr>
                        <a:buSzPts val="1000"/>
                        <a:buFont typeface="Arial" panose="020B0604020202020204" pitchFamily="34" charset="0"/>
                        <a:buChar char="•"/>
                        <a:tabLst>
                          <a:tab pos="472440" algn="l"/>
                        </a:tabLst>
                      </a:pPr>
                      <a:r>
                        <a:rPr lang="tr-TR" sz="1100" u="none" strike="noStrike" spc="0" dirty="0">
                          <a:effectLst/>
                        </a:rPr>
                        <a:t>Otelin kapasitesine göre, mevzuat kapsamında gerekli olması halinde işyeri hekimi bulundurma / ilkyardım sertifikalı personel istihdamı</a:t>
                      </a:r>
                    </a:p>
                    <a:p>
                      <a:pPr marL="158115" algn="l">
                        <a:lnSpc>
                          <a:spcPts val="1650"/>
                        </a:lnSpc>
                        <a:spcBef>
                          <a:spcPts val="45"/>
                        </a:spcBef>
                        <a:spcAft>
                          <a:spcPts val="0"/>
                        </a:spcAft>
                      </a:pPr>
                      <a:r>
                        <a:rPr lang="tr-TR" sz="1100" dirty="0">
                          <a:effectLst/>
                        </a:rPr>
                        <a:t>Aktif havuz bulunması halinde cankurtaran bulundurma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97316832"/>
                  </a:ext>
                </a:extLst>
              </a:tr>
            </a:tbl>
          </a:graphicData>
        </a:graphic>
      </p:graphicFrame>
    </p:spTree>
    <p:extLst>
      <p:ext uri="{BB962C8B-B14F-4D97-AF65-F5344CB8AC3E}">
        <p14:creationId xmlns:p14="http://schemas.microsoft.com/office/powerpoint/2010/main" val="68761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8158E4C-EA36-4E66-ABBD-17362D092B12}"/>
              </a:ext>
            </a:extLst>
          </p:cNvPr>
          <p:cNvGraphicFramePr>
            <a:graphicFrameLocks noGrp="1"/>
          </p:cNvGraphicFramePr>
          <p:nvPr>
            <p:ph idx="1"/>
            <p:extLst>
              <p:ext uri="{D42A27DB-BD31-4B8C-83A1-F6EECF244321}">
                <p14:modId xmlns:p14="http://schemas.microsoft.com/office/powerpoint/2010/main" val="3608338753"/>
              </p:ext>
            </p:extLst>
          </p:nvPr>
        </p:nvGraphicFramePr>
        <p:xfrm>
          <a:off x="406400" y="-70421"/>
          <a:ext cx="11785600" cy="6885247"/>
        </p:xfrm>
        <a:graphic>
          <a:graphicData uri="http://schemas.openxmlformats.org/drawingml/2006/table">
            <a:tbl>
              <a:tblPr firstRow="1" firstCol="1" lastRow="1" lastCol="1" bandRow="1" bandCol="1">
                <a:tableStyleId>{2D5ABB26-0587-4C30-8999-92F81FD0307C}</a:tableStyleId>
              </a:tblPr>
              <a:tblGrid>
                <a:gridCol w="11785600">
                  <a:extLst>
                    <a:ext uri="{9D8B030D-6E8A-4147-A177-3AD203B41FA5}">
                      <a16:colId xmlns:a16="http://schemas.microsoft.com/office/drawing/2014/main" val="4037848688"/>
                    </a:ext>
                  </a:extLst>
                </a:gridCol>
              </a:tblGrid>
              <a:tr h="2920296">
                <a:tc>
                  <a:txBody>
                    <a:bodyPr/>
                    <a:lstStyle/>
                    <a:p>
                      <a:pPr marL="136525" algn="l">
                        <a:spcBef>
                          <a:spcPts val="565"/>
                        </a:spcBef>
                        <a:spcAft>
                          <a:spcPts val="0"/>
                        </a:spcAft>
                      </a:pPr>
                      <a:r>
                        <a:rPr lang="tr-TR" sz="1200" spc="-60" dirty="0">
                          <a:effectLst/>
                        </a:rPr>
                        <a:t> </a:t>
                      </a:r>
                    </a:p>
                    <a:p>
                      <a:pPr marL="136525" algn="l">
                        <a:spcBef>
                          <a:spcPts val="565"/>
                        </a:spcBef>
                        <a:spcAft>
                          <a:spcPts val="0"/>
                        </a:spcAft>
                      </a:pPr>
                      <a:r>
                        <a:rPr lang="tr-TR" sz="1200" b="1" spc="-5" dirty="0">
                          <a:solidFill>
                            <a:srgbClr val="00B0F0"/>
                          </a:solidFill>
                          <a:effectLst/>
                        </a:rPr>
                        <a:t>Raporlama</a:t>
                      </a:r>
                      <a:r>
                        <a:rPr lang="tr-TR" sz="1200" b="1" spc="-20" dirty="0">
                          <a:solidFill>
                            <a:srgbClr val="00B0F0"/>
                          </a:solidFill>
                          <a:effectLst/>
                        </a:rPr>
                        <a:t> </a:t>
                      </a:r>
                      <a:r>
                        <a:rPr lang="tr-TR" sz="1200" b="1" dirty="0">
                          <a:solidFill>
                            <a:srgbClr val="00B0F0"/>
                          </a:solidFill>
                          <a:effectLst/>
                        </a:rPr>
                        <a:t>ve iletişim</a:t>
                      </a:r>
                      <a:endParaRPr lang="tr-TR" sz="1100" b="1" dirty="0">
                        <a:solidFill>
                          <a:srgbClr val="00B0F0"/>
                        </a:solidFill>
                        <a:effectLst/>
                      </a:endParaRPr>
                    </a:p>
                    <a:p>
                      <a:pPr marL="158115" algn="l">
                        <a:spcBef>
                          <a:spcPts val="1005"/>
                        </a:spcBef>
                        <a:spcAft>
                          <a:spcPts val="0"/>
                        </a:spcAft>
                      </a:pPr>
                      <a:r>
                        <a:rPr lang="tr-TR" sz="1200" dirty="0">
                          <a:effectLst/>
                        </a:rPr>
                        <a:t>İşletme,</a:t>
                      </a:r>
                      <a:r>
                        <a:rPr lang="tr-TR" sz="1200" spc="95" dirty="0">
                          <a:effectLst/>
                        </a:rPr>
                        <a:t> </a:t>
                      </a:r>
                      <a:r>
                        <a:rPr lang="tr-TR" sz="1200" dirty="0">
                          <a:effectLst/>
                        </a:rPr>
                        <a:t>sürdürülebilirlik</a:t>
                      </a:r>
                      <a:r>
                        <a:rPr lang="tr-TR" sz="1200" spc="90" dirty="0">
                          <a:effectLst/>
                        </a:rPr>
                        <a:t> </a:t>
                      </a:r>
                      <a:r>
                        <a:rPr lang="tr-TR" sz="1200" dirty="0">
                          <a:effectLst/>
                        </a:rPr>
                        <a:t>politikasını,</a:t>
                      </a:r>
                      <a:r>
                        <a:rPr lang="tr-TR" sz="1200" spc="90" dirty="0">
                          <a:effectLst/>
                        </a:rPr>
                        <a:t> </a:t>
                      </a:r>
                      <a:r>
                        <a:rPr lang="tr-TR" sz="1200" dirty="0">
                          <a:effectLst/>
                        </a:rPr>
                        <a:t>eylemlerini</a:t>
                      </a:r>
                      <a:r>
                        <a:rPr lang="tr-TR" sz="1200" spc="95" dirty="0">
                          <a:effectLst/>
                        </a:rPr>
                        <a:t> </a:t>
                      </a:r>
                      <a:r>
                        <a:rPr lang="tr-TR" sz="1200" dirty="0">
                          <a:effectLst/>
                        </a:rPr>
                        <a:t>ve</a:t>
                      </a:r>
                      <a:r>
                        <a:rPr lang="tr-TR" sz="1200" spc="85" dirty="0">
                          <a:effectLst/>
                        </a:rPr>
                        <a:t> </a:t>
                      </a:r>
                      <a:r>
                        <a:rPr lang="tr-TR" sz="1200" dirty="0">
                          <a:effectLst/>
                        </a:rPr>
                        <a:t>performansını</a:t>
                      </a:r>
                      <a:r>
                        <a:rPr lang="tr-TR" sz="1200" spc="95" dirty="0">
                          <a:effectLst/>
                        </a:rPr>
                        <a:t> </a:t>
                      </a:r>
                      <a:r>
                        <a:rPr lang="tr-TR" sz="1200" dirty="0">
                          <a:effectLst/>
                        </a:rPr>
                        <a:t>müşteriler</a:t>
                      </a:r>
                      <a:r>
                        <a:rPr lang="tr-TR" sz="1200" spc="100" dirty="0">
                          <a:effectLst/>
                        </a:rPr>
                        <a:t> </a:t>
                      </a:r>
                      <a:r>
                        <a:rPr lang="tr-TR" sz="1200" dirty="0">
                          <a:effectLst/>
                        </a:rPr>
                        <a:t>de</a:t>
                      </a:r>
                      <a:endParaRPr lang="tr-TR" sz="1100" dirty="0">
                        <a:effectLst/>
                      </a:endParaRPr>
                    </a:p>
                    <a:p>
                      <a:pPr algn="l">
                        <a:spcAft>
                          <a:spcPts val="700"/>
                        </a:spcAft>
                      </a:pPr>
                      <a:r>
                        <a:rPr lang="en-US" sz="1200" spc="-5" dirty="0" err="1">
                          <a:effectLst/>
                        </a:rPr>
                        <a:t>dahil</a:t>
                      </a:r>
                      <a:r>
                        <a:rPr lang="en-US" sz="1200" spc="-5" dirty="0">
                          <a:effectLst/>
                        </a:rPr>
                        <a:t> olmak</a:t>
                      </a:r>
                      <a:r>
                        <a:rPr lang="en-US" sz="1200" spc="-60" dirty="0">
                          <a:effectLst/>
                        </a:rPr>
                        <a:t> </a:t>
                      </a:r>
                      <a:r>
                        <a:rPr lang="en-US" sz="1200" spc="-5" dirty="0">
                          <a:effectLst/>
                        </a:rPr>
                        <a:t>üzere</a:t>
                      </a:r>
                      <a:r>
                        <a:rPr lang="en-US" sz="1200" spc="-60" dirty="0">
                          <a:effectLst/>
                        </a:rPr>
                        <a:t> </a:t>
                      </a:r>
                      <a:r>
                        <a:rPr lang="en-US" sz="1200" spc="-5" dirty="0" err="1">
                          <a:effectLst/>
                        </a:rPr>
                        <a:t>paydaşlara</a:t>
                      </a:r>
                      <a:r>
                        <a:rPr lang="en-US" sz="1200" spc="-50" dirty="0">
                          <a:effectLst/>
                        </a:rPr>
                        <a:t> </a:t>
                      </a:r>
                      <a:r>
                        <a:rPr lang="en-US" sz="1200" dirty="0" err="1">
                          <a:effectLst/>
                        </a:rPr>
                        <a:t>iletir</a:t>
                      </a:r>
                      <a:r>
                        <a:rPr lang="en-US" sz="1200" spc="-50" dirty="0">
                          <a:effectLst/>
                        </a:rPr>
                        <a:t> </a:t>
                      </a:r>
                      <a:r>
                        <a:rPr lang="en-US" sz="1200" dirty="0">
                          <a:effectLst/>
                        </a:rPr>
                        <a:t>ve</a:t>
                      </a:r>
                      <a:r>
                        <a:rPr lang="en-US" sz="1200" spc="-40" dirty="0">
                          <a:effectLst/>
                        </a:rPr>
                        <a:t> </a:t>
                      </a:r>
                      <a:r>
                        <a:rPr lang="en-US" sz="1200" dirty="0" err="1">
                          <a:effectLst/>
                        </a:rPr>
                        <a:t>desteklerini</a:t>
                      </a:r>
                      <a:r>
                        <a:rPr lang="en-US" sz="1200" spc="-40" dirty="0">
                          <a:effectLst/>
                        </a:rPr>
                        <a:t> </a:t>
                      </a:r>
                      <a:r>
                        <a:rPr lang="en-US" sz="1200" dirty="0" err="1">
                          <a:effectLst/>
                        </a:rPr>
                        <a:t>almaya</a:t>
                      </a:r>
                      <a:r>
                        <a:rPr lang="en-US" sz="1200" dirty="0">
                          <a:effectLst/>
                        </a:rPr>
                        <a:t> </a:t>
                      </a:r>
                      <a:r>
                        <a:rPr lang="en-US" sz="1200" dirty="0" err="1">
                          <a:effectLst/>
                        </a:rPr>
                        <a:t>çalışır</a:t>
                      </a:r>
                      <a:r>
                        <a:rPr lang="en-US" sz="1200" dirty="0">
                          <a:effectLst/>
                        </a:rPr>
                        <a:t>.</a:t>
                      </a:r>
                      <a:endParaRPr lang="tr-TR" sz="1100" dirty="0">
                        <a:effectLst/>
                      </a:endParaRPr>
                    </a:p>
                    <a:p>
                      <a:pPr algn="l">
                        <a:spcAft>
                          <a:spcPts val="700"/>
                        </a:spcAft>
                      </a:pPr>
                      <a:r>
                        <a:rPr lang="tr-TR" sz="1100" dirty="0">
                          <a:solidFill>
                            <a:srgbClr val="FF0000"/>
                          </a:solidFill>
                          <a:effectLst/>
                        </a:rPr>
                        <a:t>İlgili belgeler:</a:t>
                      </a:r>
                    </a:p>
                    <a:p>
                      <a:pPr marL="171450" lvl="0" indent="-171450" algn="l">
                        <a:lnSpc>
                          <a:spcPct val="129000"/>
                        </a:lnSpc>
                        <a:spcAft>
                          <a:spcPts val="0"/>
                        </a:spcAft>
                        <a:buClr>
                          <a:srgbClr val="000000"/>
                        </a:buClr>
                        <a:buSzPts val="1000"/>
                        <a:buFont typeface="Arial" panose="020B0604020202020204" pitchFamily="34" charset="0"/>
                        <a:buChar char="•"/>
                        <a:tabLst>
                          <a:tab pos="469265" algn="l"/>
                        </a:tabLst>
                      </a:pPr>
                      <a:r>
                        <a:rPr lang="tr-TR" sz="1100" u="none" strike="noStrike" spc="0" dirty="0">
                          <a:effectLst/>
                        </a:rPr>
                        <a:t>      Tesisin sürdürülebilirlik politika ve eylemlerini paydaşlara duyurması</a:t>
                      </a:r>
                    </a:p>
                    <a:p>
                      <a:pPr marL="171450" lvl="0" indent="-171450" algn="l">
                        <a:lnSpc>
                          <a:spcPct val="129000"/>
                        </a:lnSpc>
                        <a:spcAft>
                          <a:spcPts val="0"/>
                        </a:spcAft>
                        <a:buClr>
                          <a:srgbClr val="000000"/>
                        </a:buClr>
                        <a:buSzPts val="1000"/>
                        <a:buFont typeface="Arial" panose="020B0604020202020204" pitchFamily="34" charset="0"/>
                        <a:buChar char="•"/>
                        <a:tabLst>
                          <a:tab pos="469265" algn="l"/>
                        </a:tabLst>
                      </a:pPr>
                      <a:r>
                        <a:rPr lang="tr-TR" sz="1100" u="none" strike="noStrike" spc="0" dirty="0">
                          <a:effectLst/>
                        </a:rPr>
                        <a:t>      Tesisin sürdürülebilirlik performansına ilişkin raporu paydaşlara iletmesi/duyurması</a:t>
                      </a:r>
                    </a:p>
                    <a:p>
                      <a:pPr marL="171450" lvl="0" indent="-171450" algn="l">
                        <a:lnSpc>
                          <a:spcPct val="129000"/>
                        </a:lnSpc>
                        <a:spcAft>
                          <a:spcPts val="0"/>
                        </a:spcAft>
                        <a:buClr>
                          <a:srgbClr val="000000"/>
                        </a:buClr>
                        <a:buSzPts val="1000"/>
                        <a:buFont typeface="Arial" panose="020B0604020202020204" pitchFamily="34" charset="0"/>
                        <a:buChar char="•"/>
                        <a:tabLst>
                          <a:tab pos="469265" algn="l"/>
                          <a:tab pos="476250" algn="l"/>
                        </a:tabLst>
                      </a:pPr>
                      <a:r>
                        <a:rPr lang="tr-TR" sz="1100" u="none" strike="noStrike" spc="0" dirty="0">
                          <a:effectLst/>
                        </a:rPr>
                        <a:t>      Personel, tedarikçi ve müşteri ile sürdürülebilirlik politikalarının ve hedeflerin paylaşımına yönelik kayıt ve kanıtlar</a:t>
                      </a:r>
                    </a:p>
                    <a:p>
                      <a:pPr algn="l">
                        <a:spcAft>
                          <a:spcPts val="500"/>
                        </a:spcAft>
                      </a:pPr>
                      <a:r>
                        <a:rPr lang="tr-TR" sz="1100" dirty="0">
                          <a:solidFill>
                            <a:srgbClr val="FF0000"/>
                          </a:solidFill>
                          <a:effectLst/>
                        </a:rPr>
                        <a:t> Diğer destekleyici belgeler:</a:t>
                      </a:r>
                    </a:p>
                    <a:p>
                      <a:pPr marL="342900" lvl="0" indent="-342900" algn="l">
                        <a:spcAft>
                          <a:spcPts val="0"/>
                        </a:spcAft>
                        <a:buClr>
                          <a:srgbClr val="000000"/>
                        </a:buClr>
                        <a:buSzPts val="1000"/>
                        <a:buFont typeface="Arial" panose="020B0604020202020204" pitchFamily="34" charset="0"/>
                        <a:buChar char="•"/>
                        <a:tabLst>
                          <a:tab pos="469265" algn="l"/>
                        </a:tabLst>
                      </a:pPr>
                      <a:r>
                        <a:rPr lang="tr-TR" sz="1100" u="none" strike="noStrike" spc="0" dirty="0">
                          <a:effectLst/>
                        </a:rPr>
                        <a:t>Sürdürülebilirlik politikası ve performans raporlarına ilişkin iletişim süreci/prosedürü,</a:t>
                      </a:r>
                    </a:p>
                    <a:p>
                      <a:pPr marL="342900" lvl="0" indent="-342900" algn="l">
                        <a:spcAft>
                          <a:spcPts val="0"/>
                        </a:spcAft>
                        <a:buClr>
                          <a:srgbClr val="000000"/>
                        </a:buClr>
                        <a:buSzPts val="1000"/>
                        <a:buFont typeface="Arial" panose="020B0604020202020204" pitchFamily="34" charset="0"/>
                        <a:buChar char="•"/>
                        <a:tabLst>
                          <a:tab pos="469265" algn="l"/>
                          <a:tab pos="476250" algn="l"/>
                        </a:tabLst>
                      </a:pPr>
                      <a:r>
                        <a:rPr lang="tr-TR" sz="1100" u="none" strike="noStrike" spc="0" dirty="0">
                          <a:effectLst/>
                        </a:rPr>
                        <a:t>İlgili (iç ve dış) tarafların ve paydaşların listesi,</a:t>
                      </a:r>
                    </a:p>
                    <a:p>
                      <a:pPr marL="342900" lvl="0" indent="-342900" algn="l">
                        <a:spcAft>
                          <a:spcPts val="0"/>
                        </a:spcAft>
                        <a:buClr>
                          <a:srgbClr val="000000"/>
                        </a:buClr>
                        <a:buSzPts val="1000"/>
                        <a:buFont typeface="Arial" panose="020B0604020202020204" pitchFamily="34" charset="0"/>
                        <a:buChar char="•"/>
                        <a:tabLst>
                          <a:tab pos="469265" algn="l"/>
                          <a:tab pos="476250" algn="l"/>
                        </a:tabLst>
                      </a:pPr>
                      <a:r>
                        <a:rPr lang="tr-TR" sz="1100" u="none" strike="noStrike" spc="0" dirty="0">
                          <a:effectLst/>
                        </a:rPr>
                        <a:t>İletişim ile ilgili personel, görev, yetki ve sorumluluklar,</a:t>
                      </a:r>
                    </a:p>
                    <a:p>
                      <a:pPr marL="342900" lvl="0" indent="-342900" algn="l">
                        <a:spcAft>
                          <a:spcPts val="0"/>
                        </a:spcAft>
                        <a:buClr>
                          <a:srgbClr val="000000"/>
                        </a:buClr>
                        <a:buSzPts val="1000"/>
                        <a:buFont typeface="Arial" panose="020B0604020202020204" pitchFamily="34" charset="0"/>
                        <a:buChar char="•"/>
                        <a:tabLst>
                          <a:tab pos="469265" algn="l"/>
                        </a:tabLst>
                      </a:pPr>
                      <a:r>
                        <a:rPr lang="tr-TR" sz="1100" u="none" strike="noStrike" spc="0" dirty="0">
                          <a:effectLst/>
                        </a:rPr>
                        <a:t>Paydaş katılımına ilişkin belgeler (web sitesinde geri bildirim mekanizması/şikâyet yönetim sistemi)</a:t>
                      </a:r>
                    </a:p>
                    <a:p>
                      <a:pPr marL="158115" algn="l">
                        <a:spcBef>
                          <a:spcPts val="205"/>
                        </a:spcBef>
                        <a:spcAft>
                          <a:spcPts val="0"/>
                        </a:spcAft>
                      </a:pPr>
                      <a:r>
                        <a:rPr lang="tr-TR" sz="1100" dirty="0">
                          <a:effectLst/>
                        </a:rPr>
                        <a:t>Raporlama ve iletişime ilişkin izleme ve iyileştirme kanıtları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81175715"/>
                  </a:ext>
                </a:extLst>
              </a:tr>
              <a:tr h="3861504">
                <a:tc>
                  <a:txBody>
                    <a:bodyPr/>
                    <a:lstStyle/>
                    <a:p>
                      <a:pPr marL="136525" algn="l">
                        <a:spcBef>
                          <a:spcPts val="550"/>
                        </a:spcBef>
                        <a:spcAft>
                          <a:spcPts val="0"/>
                        </a:spcAft>
                      </a:pPr>
                      <a:r>
                        <a:rPr lang="tr-TR" sz="1200" spc="25" dirty="0">
                          <a:effectLst/>
                        </a:rPr>
                        <a:t> </a:t>
                      </a:r>
                      <a:r>
                        <a:rPr lang="tr-TR" sz="1200" dirty="0">
                          <a:effectLst/>
                        </a:rPr>
                        <a:t>Personel</a:t>
                      </a:r>
                      <a:r>
                        <a:rPr lang="tr-TR" sz="1200" spc="80" dirty="0">
                          <a:effectLst/>
                        </a:rPr>
                        <a:t> </a:t>
                      </a:r>
                      <a:r>
                        <a:rPr lang="tr-TR" sz="1200" dirty="0">
                          <a:effectLst/>
                        </a:rPr>
                        <a:t>katılımı</a:t>
                      </a:r>
                      <a:endParaRPr lang="tr-TR" sz="1100" dirty="0">
                        <a:effectLst/>
                      </a:endParaRPr>
                    </a:p>
                    <a:p>
                      <a:pPr algn="l">
                        <a:spcAft>
                          <a:spcPts val="10"/>
                        </a:spcAft>
                      </a:pPr>
                      <a:r>
                        <a:rPr lang="en-US" sz="1200" dirty="0">
                          <a:effectLst/>
                        </a:rPr>
                        <a:t>Personel,</a:t>
                      </a:r>
                      <a:r>
                        <a:rPr lang="en-US" sz="1200" spc="5" dirty="0">
                          <a:effectLst/>
                        </a:rPr>
                        <a:t> </a:t>
                      </a:r>
                      <a:r>
                        <a:rPr lang="en-US" sz="1200" dirty="0">
                          <a:effectLst/>
                        </a:rPr>
                        <a:t>sürdürülebilirlik</a:t>
                      </a:r>
                      <a:r>
                        <a:rPr lang="en-US" sz="1200" spc="5" dirty="0">
                          <a:effectLst/>
                        </a:rPr>
                        <a:t> </a:t>
                      </a:r>
                      <a:r>
                        <a:rPr lang="en-US" sz="1200" dirty="0">
                          <a:effectLst/>
                        </a:rPr>
                        <a:t>yönetim</a:t>
                      </a:r>
                      <a:r>
                        <a:rPr lang="en-US" sz="1200" spc="5" dirty="0">
                          <a:effectLst/>
                        </a:rPr>
                        <a:t> </a:t>
                      </a:r>
                      <a:r>
                        <a:rPr lang="en-US" sz="1200" dirty="0" err="1">
                          <a:effectLst/>
                        </a:rPr>
                        <a:t>sisteminin</a:t>
                      </a:r>
                      <a:r>
                        <a:rPr lang="en-US" sz="1200" dirty="0">
                          <a:effectLst/>
                        </a:rPr>
                        <a:t> </a:t>
                      </a:r>
                      <a:r>
                        <a:rPr lang="en-US" sz="1200" dirty="0" err="1">
                          <a:effectLst/>
                        </a:rPr>
                        <a:t>geliştirilmesi</a:t>
                      </a:r>
                      <a:r>
                        <a:rPr lang="en-US" sz="1200" spc="5" dirty="0">
                          <a:effectLst/>
                        </a:rPr>
                        <a:t> </a:t>
                      </a:r>
                      <a:r>
                        <a:rPr lang="en-US" sz="1200" dirty="0">
                          <a:effectLst/>
                        </a:rPr>
                        <a:t>ve </a:t>
                      </a:r>
                      <a:r>
                        <a:rPr lang="en-US" sz="1200" dirty="0" err="1">
                          <a:effectLst/>
                        </a:rPr>
                        <a:t>uygulanması</a:t>
                      </a:r>
                      <a:r>
                        <a:rPr lang="en-US" sz="1200" spc="5" dirty="0">
                          <a:effectLst/>
                        </a:rPr>
                        <a:t> </a:t>
                      </a:r>
                      <a:r>
                        <a:rPr lang="en-US" sz="1200" dirty="0" err="1">
                          <a:effectLst/>
                        </a:rPr>
                        <a:t>ile</a:t>
                      </a:r>
                      <a:r>
                        <a:rPr lang="en-US" sz="1200" spc="5" dirty="0">
                          <a:effectLst/>
                        </a:rPr>
                        <a:t> </a:t>
                      </a:r>
                      <a:r>
                        <a:rPr lang="en-US" sz="1200" dirty="0" err="1">
                          <a:effectLst/>
                        </a:rPr>
                        <a:t>ilgilenmekte</a:t>
                      </a:r>
                      <a:r>
                        <a:rPr lang="en-US" sz="1200" dirty="0">
                          <a:effectLst/>
                        </a:rPr>
                        <a:t>, </a:t>
                      </a:r>
                      <a:r>
                        <a:rPr lang="en-US" sz="1200" dirty="0" err="1">
                          <a:effectLst/>
                        </a:rPr>
                        <a:t>sistemin</a:t>
                      </a:r>
                      <a:r>
                        <a:rPr lang="en-US" sz="1200" dirty="0">
                          <a:effectLst/>
                        </a:rPr>
                        <a:t> </a:t>
                      </a:r>
                      <a:r>
                        <a:rPr lang="en-US" sz="1200" dirty="0" err="1">
                          <a:effectLst/>
                        </a:rPr>
                        <a:t>sunumundaki</a:t>
                      </a:r>
                      <a:r>
                        <a:rPr lang="en-US" sz="1200" dirty="0">
                          <a:effectLst/>
                        </a:rPr>
                        <a:t> </a:t>
                      </a:r>
                      <a:r>
                        <a:rPr lang="en-US" sz="1200" dirty="0" err="1">
                          <a:effectLst/>
                        </a:rPr>
                        <a:t>rolleri</a:t>
                      </a:r>
                      <a:r>
                        <a:rPr lang="en-US" sz="1200" dirty="0">
                          <a:effectLst/>
                        </a:rPr>
                        <a:t> ve </a:t>
                      </a:r>
                      <a:r>
                        <a:rPr lang="en-US" sz="1200" dirty="0" err="1">
                          <a:effectLst/>
                        </a:rPr>
                        <a:t>sorumlulukları</a:t>
                      </a:r>
                      <a:r>
                        <a:rPr lang="en-US" sz="1200" dirty="0">
                          <a:effectLst/>
                        </a:rPr>
                        <a:t> </a:t>
                      </a:r>
                      <a:r>
                        <a:rPr lang="en-US" sz="1200" dirty="0" err="1">
                          <a:effectLst/>
                        </a:rPr>
                        <a:t>hakkında</a:t>
                      </a:r>
                      <a:r>
                        <a:rPr lang="en-US" sz="1200" dirty="0">
                          <a:effectLst/>
                        </a:rPr>
                        <a:t> </a:t>
                      </a:r>
                      <a:r>
                        <a:rPr lang="en-US" sz="1200" dirty="0" err="1">
                          <a:effectLst/>
                        </a:rPr>
                        <a:t>periyodik</a:t>
                      </a:r>
                      <a:r>
                        <a:rPr lang="en-US" sz="1200" spc="5" dirty="0">
                          <a:effectLst/>
                        </a:rPr>
                        <a:t> </a:t>
                      </a:r>
                      <a:r>
                        <a:rPr lang="en-US" sz="1200" dirty="0" err="1">
                          <a:effectLst/>
                        </a:rPr>
                        <a:t>rehberlik</a:t>
                      </a:r>
                      <a:r>
                        <a:rPr lang="en-US" sz="1200" spc="-50" dirty="0">
                          <a:effectLst/>
                        </a:rPr>
                        <a:t> </a:t>
                      </a:r>
                      <a:r>
                        <a:rPr lang="en-US" sz="1200" dirty="0">
                          <a:effectLst/>
                        </a:rPr>
                        <a:t>ve</a:t>
                      </a:r>
                      <a:r>
                        <a:rPr lang="en-US" sz="1200" spc="-50" dirty="0">
                          <a:effectLst/>
                        </a:rPr>
                        <a:t> </a:t>
                      </a:r>
                      <a:r>
                        <a:rPr lang="en-US" sz="1200" dirty="0" err="1">
                          <a:effectLst/>
                        </a:rPr>
                        <a:t>eğitim</a:t>
                      </a:r>
                      <a:r>
                        <a:rPr lang="en-US" sz="1200" spc="-50" dirty="0">
                          <a:effectLst/>
                        </a:rPr>
                        <a:t> </a:t>
                      </a:r>
                      <a:r>
                        <a:rPr lang="en-US" sz="1200" dirty="0" err="1">
                          <a:effectLst/>
                        </a:rPr>
                        <a:t>almaktadır</a:t>
                      </a:r>
                      <a:r>
                        <a:rPr lang="en-US" sz="1200" dirty="0">
                          <a:effectLst/>
                        </a:rPr>
                        <a:t>.</a:t>
                      </a:r>
                      <a:endParaRPr lang="tr-TR" sz="1100" dirty="0">
                        <a:effectLst/>
                      </a:endParaRPr>
                    </a:p>
                    <a:p>
                      <a:pPr algn="l">
                        <a:spcAft>
                          <a:spcPts val="10"/>
                        </a:spcAft>
                      </a:pPr>
                      <a:r>
                        <a:rPr lang="en-US" sz="1100" dirty="0">
                          <a:solidFill>
                            <a:srgbClr val="FF0000"/>
                          </a:solidFill>
                          <a:effectLst/>
                        </a:rPr>
                        <a:t> </a:t>
                      </a:r>
                      <a:r>
                        <a:rPr lang="tr-TR" sz="1100" dirty="0">
                          <a:solidFill>
                            <a:srgbClr val="FF0000"/>
                          </a:solidFill>
                          <a:effectLst/>
                        </a:rPr>
                        <a:t>  İlgili belgeler:</a:t>
                      </a:r>
                    </a:p>
                    <a:p>
                      <a:pPr marL="342900" lvl="0" indent="-342900" algn="l">
                        <a:lnSpc>
                          <a:spcPct val="130000"/>
                        </a:lnSpc>
                        <a:spcAft>
                          <a:spcPts val="0"/>
                        </a:spcAft>
                        <a:buClr>
                          <a:srgbClr val="000000"/>
                        </a:buClr>
                        <a:buSzPts val="1100"/>
                        <a:buFont typeface="Arial" panose="020B0604020202020204" pitchFamily="34" charset="0"/>
                        <a:buChar char="•"/>
                        <a:tabLst>
                          <a:tab pos="462915" algn="l"/>
                        </a:tabLst>
                      </a:pPr>
                      <a:r>
                        <a:rPr lang="tr-TR" sz="1100" u="none" strike="noStrike" spc="0" dirty="0">
                          <a:effectLst/>
                        </a:rPr>
                        <a:t>Personelin sürdürülebilirlik politikalarına katıldığına ve farkındalığına yönelik kanıtlar</a:t>
                      </a:r>
                    </a:p>
                    <a:p>
                      <a:pPr marL="342900" lvl="0" indent="-342900" algn="l">
                        <a:lnSpc>
                          <a:spcPct val="112000"/>
                        </a:lnSpc>
                        <a:spcAft>
                          <a:spcPts val="0"/>
                        </a:spcAft>
                        <a:buClr>
                          <a:srgbClr val="000000"/>
                        </a:buClr>
                        <a:buSzPts val="1100"/>
                        <a:buFont typeface="Arial" panose="020B0604020202020204" pitchFamily="34" charset="0"/>
                        <a:buChar char="•"/>
                        <a:tabLst>
                          <a:tab pos="462915" algn="l"/>
                        </a:tabLst>
                      </a:pPr>
                      <a:r>
                        <a:rPr lang="tr-TR" sz="1100" u="none" strike="noStrike" spc="0" dirty="0">
                          <a:effectLst/>
                        </a:rPr>
                        <a:t>Personele verilen sürdürülebilirlik başta olmak üzere eğitim katılım belgeleri veya hizmet içi eğitim alındığına yönelik kanıtlayıcı belgeler veya sertifikalar / diplomalar</a:t>
                      </a:r>
                    </a:p>
                    <a:p>
                      <a:pPr marL="342900" lvl="0" indent="-342900" algn="l">
                        <a:spcAft>
                          <a:spcPts val="3100"/>
                        </a:spcAft>
                        <a:buClr>
                          <a:srgbClr val="000000"/>
                        </a:buClr>
                        <a:buSzPts val="1100"/>
                        <a:buFont typeface="Arial" panose="020B0604020202020204" pitchFamily="34" charset="0"/>
                        <a:buChar char="•"/>
                        <a:tabLst>
                          <a:tab pos="695325" algn="l"/>
                        </a:tabLst>
                      </a:pPr>
                      <a:r>
                        <a:rPr lang="tr-TR" sz="1100" u="none" strike="noStrike" spc="0" dirty="0">
                          <a:effectLst/>
                        </a:rPr>
                        <a:t>İşletmeler personellerine aldırdıkları eğitimin kalitesinden sorumludurlar. Alınan her eğitim ve sunulan her katılım belgesi, bu kritere uyumu garanti etmemektedir).</a:t>
                      </a:r>
                    </a:p>
                    <a:p>
                      <a:pPr algn="l">
                        <a:spcAft>
                          <a:spcPts val="10"/>
                        </a:spcAft>
                      </a:pPr>
                      <a:r>
                        <a:rPr lang="tr-TR" sz="1100" dirty="0">
                          <a:effectLst/>
                        </a:rPr>
                        <a:t> </a:t>
                      </a:r>
                    </a:p>
                    <a:p>
                      <a:pPr algn="l">
                        <a:spcAft>
                          <a:spcPts val="10"/>
                        </a:spcAft>
                      </a:pPr>
                      <a:r>
                        <a:rPr lang="tr-TR" sz="1100" dirty="0">
                          <a:effectLst/>
                        </a:rPr>
                        <a:t> </a:t>
                      </a:r>
                    </a:p>
                    <a:p>
                      <a:pPr algn="l">
                        <a:spcAft>
                          <a:spcPts val="10"/>
                        </a:spcAft>
                      </a:pPr>
                      <a:r>
                        <a:rPr lang="tr-TR" sz="1100" dirty="0">
                          <a:solidFill>
                            <a:srgbClr val="FF0000"/>
                          </a:solidFill>
                          <a:effectLst/>
                        </a:rPr>
                        <a:t>Diğer destekleyici belgeler:</a:t>
                      </a:r>
                    </a:p>
                    <a:p>
                      <a:pPr marL="342900" lvl="0" indent="-342900" algn="l">
                        <a:lnSpc>
                          <a:spcPct val="130000"/>
                        </a:lnSpc>
                        <a:spcAft>
                          <a:spcPts val="0"/>
                        </a:spcAft>
                        <a:buClr>
                          <a:srgbClr val="000000"/>
                        </a:buClr>
                        <a:buSzPts val="1000"/>
                        <a:buFont typeface="Arial" panose="020B0604020202020204" pitchFamily="34" charset="0"/>
                        <a:buChar char="•"/>
                        <a:tabLst>
                          <a:tab pos="462915" algn="l"/>
                          <a:tab pos="473075" algn="l"/>
                        </a:tabLst>
                      </a:pPr>
                      <a:r>
                        <a:rPr lang="tr-TR" sz="1100" u="none" strike="noStrike" spc="0" dirty="0">
                          <a:effectLst/>
                        </a:rPr>
                        <a:t>Yıllık eğitim planı</a:t>
                      </a:r>
                    </a:p>
                    <a:p>
                      <a:pPr marL="342900" lvl="0" indent="-342900" algn="l">
                        <a:lnSpc>
                          <a:spcPct val="130000"/>
                        </a:lnSpc>
                        <a:spcAft>
                          <a:spcPts val="0"/>
                        </a:spcAft>
                        <a:buClr>
                          <a:srgbClr val="000000"/>
                        </a:buClr>
                        <a:buSzPts val="1000"/>
                        <a:buFont typeface="Arial" panose="020B0604020202020204" pitchFamily="34" charset="0"/>
                        <a:buChar char="•"/>
                        <a:tabLst>
                          <a:tab pos="462915" algn="l"/>
                          <a:tab pos="473075" algn="l"/>
                        </a:tabLst>
                      </a:pPr>
                      <a:r>
                        <a:rPr lang="tr-TR" sz="1100" u="none" strike="noStrike" spc="0" dirty="0">
                          <a:effectLst/>
                        </a:rPr>
                        <a:t>Eğitim sunumları</a:t>
                      </a:r>
                    </a:p>
                    <a:p>
                      <a:pPr marL="469900" algn="l">
                        <a:spcAft>
                          <a:spcPts val="20"/>
                        </a:spcAft>
                      </a:pPr>
                      <a:r>
                        <a:rPr lang="tr-TR" sz="1100" dirty="0">
                          <a:effectLst/>
                        </a:rPr>
                        <a:t>(Sunumlar; Sürdürülebilirlik Yönetim Sistemi, politikalar, vizyon/misyon, çevre konuları, doğal kaynak kullanımı, misafir ilişkilerinde sürdürülebilirlik uygulamaları gibi konuları içermelidir.)</a:t>
                      </a:r>
                      <a:br>
                        <a:rPr lang="en-US" sz="1100" dirty="0">
                          <a:effectLst/>
                        </a:rPr>
                      </a:br>
                      <a:endParaRPr lang="tr-TR" sz="1100" dirty="0">
                        <a:effectLst/>
                      </a:endParaRPr>
                    </a:p>
                    <a:p>
                      <a:pPr marL="158115" marR="58420" algn="l">
                        <a:lnSpc>
                          <a:spcPts val="1650"/>
                        </a:lnSpc>
                        <a:spcBef>
                          <a:spcPts val="645"/>
                        </a:spcBef>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71274331"/>
                  </a:ext>
                </a:extLst>
              </a:tr>
            </a:tbl>
          </a:graphicData>
        </a:graphic>
      </p:graphicFrame>
    </p:spTree>
    <p:extLst>
      <p:ext uri="{BB962C8B-B14F-4D97-AF65-F5344CB8AC3E}">
        <p14:creationId xmlns:p14="http://schemas.microsoft.com/office/powerpoint/2010/main" val="803678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57BD0ADB-0D1C-455F-BB34-56CD7FA285E6}"/>
              </a:ext>
            </a:extLst>
          </p:cNvPr>
          <p:cNvGraphicFramePr>
            <a:graphicFrameLocks noGrp="1"/>
          </p:cNvGraphicFramePr>
          <p:nvPr>
            <p:ph idx="1"/>
            <p:extLst>
              <p:ext uri="{D42A27DB-BD31-4B8C-83A1-F6EECF244321}">
                <p14:modId xmlns:p14="http://schemas.microsoft.com/office/powerpoint/2010/main" val="3060394616"/>
              </p:ext>
            </p:extLst>
          </p:nvPr>
        </p:nvGraphicFramePr>
        <p:xfrm>
          <a:off x="381000" y="245533"/>
          <a:ext cx="11582399" cy="6383866"/>
        </p:xfrm>
        <a:graphic>
          <a:graphicData uri="http://schemas.openxmlformats.org/drawingml/2006/table">
            <a:tbl>
              <a:tblPr firstRow="1" firstCol="1" lastRow="1" lastCol="1" bandRow="1" bandCol="1">
                <a:tableStyleId>{2D5ABB26-0587-4C30-8999-92F81FD0307C}</a:tableStyleId>
              </a:tblPr>
              <a:tblGrid>
                <a:gridCol w="11582399">
                  <a:extLst>
                    <a:ext uri="{9D8B030D-6E8A-4147-A177-3AD203B41FA5}">
                      <a16:colId xmlns:a16="http://schemas.microsoft.com/office/drawing/2014/main" val="2452659426"/>
                    </a:ext>
                  </a:extLst>
                </a:gridCol>
              </a:tblGrid>
              <a:tr h="3017094">
                <a:tc>
                  <a:txBody>
                    <a:bodyPr/>
                    <a:lstStyle/>
                    <a:p>
                      <a:pPr marL="136525" algn="l">
                        <a:spcBef>
                          <a:spcPts val="565"/>
                        </a:spcBef>
                        <a:spcAft>
                          <a:spcPts val="0"/>
                        </a:spcAft>
                      </a:pPr>
                      <a:r>
                        <a:rPr lang="tr-TR" sz="1100" spc="-70" dirty="0">
                          <a:effectLst/>
                        </a:rPr>
                        <a:t> </a:t>
                      </a:r>
                      <a:r>
                        <a:rPr lang="tr-TR" sz="1100" dirty="0">
                          <a:solidFill>
                            <a:srgbClr val="00B0F0"/>
                          </a:solidFill>
                          <a:effectLst/>
                        </a:rPr>
                        <a:t>Müşteri</a:t>
                      </a:r>
                      <a:r>
                        <a:rPr lang="tr-TR" sz="1100" spc="-35" dirty="0">
                          <a:solidFill>
                            <a:srgbClr val="00B0F0"/>
                          </a:solidFill>
                          <a:effectLst/>
                        </a:rPr>
                        <a:t> </a:t>
                      </a:r>
                      <a:r>
                        <a:rPr lang="tr-TR" sz="1100" dirty="0">
                          <a:solidFill>
                            <a:srgbClr val="00B0F0"/>
                          </a:solidFill>
                          <a:effectLst/>
                        </a:rPr>
                        <a:t>deneyimi</a:t>
                      </a:r>
                    </a:p>
                    <a:p>
                      <a:pPr marL="158115" algn="l">
                        <a:spcBef>
                          <a:spcPts val="825"/>
                        </a:spcBef>
                        <a:spcAft>
                          <a:spcPts val="0"/>
                        </a:spcAft>
                      </a:pPr>
                      <a:r>
                        <a:rPr lang="tr-TR" sz="1100" dirty="0">
                          <a:effectLst/>
                        </a:rPr>
                        <a:t>Sürdürülebilirlik</a:t>
                      </a:r>
                      <a:r>
                        <a:rPr lang="tr-TR" sz="1100" spc="155" dirty="0">
                          <a:effectLst/>
                        </a:rPr>
                        <a:t> </a:t>
                      </a:r>
                      <a:r>
                        <a:rPr lang="tr-TR" sz="1100" dirty="0">
                          <a:effectLst/>
                        </a:rPr>
                        <a:t>unsurları</a:t>
                      </a:r>
                      <a:r>
                        <a:rPr lang="tr-TR" sz="1100" spc="165" dirty="0">
                          <a:effectLst/>
                        </a:rPr>
                        <a:t> </a:t>
                      </a:r>
                      <a:r>
                        <a:rPr lang="tr-TR" sz="1100" dirty="0">
                          <a:effectLst/>
                        </a:rPr>
                        <a:t>da</a:t>
                      </a:r>
                      <a:r>
                        <a:rPr lang="tr-TR" sz="1100" spc="150" dirty="0">
                          <a:effectLst/>
                        </a:rPr>
                        <a:t> </a:t>
                      </a:r>
                      <a:r>
                        <a:rPr lang="tr-TR" sz="1100" dirty="0">
                          <a:effectLst/>
                        </a:rPr>
                        <a:t>dahil</a:t>
                      </a:r>
                      <a:r>
                        <a:rPr lang="tr-TR" sz="1100" spc="165" dirty="0">
                          <a:effectLst/>
                        </a:rPr>
                        <a:t> </a:t>
                      </a:r>
                      <a:r>
                        <a:rPr lang="tr-TR" sz="1100" dirty="0">
                          <a:effectLst/>
                        </a:rPr>
                        <a:t>olmak</a:t>
                      </a:r>
                      <a:r>
                        <a:rPr lang="tr-TR" sz="1100" spc="155" dirty="0">
                          <a:effectLst/>
                        </a:rPr>
                        <a:t> </a:t>
                      </a:r>
                      <a:r>
                        <a:rPr lang="tr-TR" sz="1100" dirty="0">
                          <a:effectLst/>
                        </a:rPr>
                        <a:t>üzere</a:t>
                      </a:r>
                      <a:r>
                        <a:rPr lang="tr-TR" sz="1100" spc="150" dirty="0">
                          <a:effectLst/>
                        </a:rPr>
                        <a:t> </a:t>
                      </a:r>
                      <a:r>
                        <a:rPr lang="tr-TR" sz="1100" dirty="0">
                          <a:effectLst/>
                        </a:rPr>
                        <a:t>müşteri</a:t>
                      </a:r>
                      <a:r>
                        <a:rPr lang="tr-TR" sz="1100" spc="120" dirty="0">
                          <a:effectLst/>
                        </a:rPr>
                        <a:t> </a:t>
                      </a:r>
                      <a:r>
                        <a:rPr lang="tr-TR" sz="1100" dirty="0">
                          <a:effectLst/>
                        </a:rPr>
                        <a:t>memnuniyeti</a:t>
                      </a:r>
                      <a:r>
                        <a:rPr lang="tr-TR" sz="1100" spc="125" dirty="0">
                          <a:effectLst/>
                        </a:rPr>
                        <a:t> </a:t>
                      </a:r>
                      <a:r>
                        <a:rPr lang="tr-TR" sz="1100" dirty="0">
                          <a:effectLst/>
                        </a:rPr>
                        <a:t>izlenir</a:t>
                      </a:r>
                      <a:r>
                        <a:rPr lang="tr-TR" sz="1100" spc="140" dirty="0">
                          <a:effectLst/>
                        </a:rPr>
                        <a:t> </a:t>
                      </a:r>
                      <a:r>
                        <a:rPr lang="tr-TR" sz="1100" dirty="0">
                          <a:effectLst/>
                        </a:rPr>
                        <a:t>ve</a:t>
                      </a:r>
                    </a:p>
                    <a:p>
                      <a:pPr algn="l">
                        <a:spcAft>
                          <a:spcPts val="800"/>
                        </a:spcAft>
                      </a:pPr>
                      <a:r>
                        <a:rPr lang="en-US" sz="1100" dirty="0" err="1">
                          <a:effectLst/>
                        </a:rPr>
                        <a:t>düzeltici</a:t>
                      </a:r>
                      <a:r>
                        <a:rPr lang="en-US" sz="1100" spc="-40" dirty="0">
                          <a:effectLst/>
                        </a:rPr>
                        <a:t> </a:t>
                      </a:r>
                      <a:r>
                        <a:rPr lang="en-US" sz="1100" dirty="0" err="1">
                          <a:effectLst/>
                        </a:rPr>
                        <a:t>önlemler</a:t>
                      </a:r>
                      <a:r>
                        <a:rPr lang="en-US" sz="1100" spc="55" dirty="0">
                          <a:effectLst/>
                        </a:rPr>
                        <a:t> </a:t>
                      </a:r>
                      <a:r>
                        <a:rPr lang="en-US" sz="1100" dirty="0" err="1">
                          <a:effectLst/>
                        </a:rPr>
                        <a:t>alınır</a:t>
                      </a:r>
                      <a:r>
                        <a:rPr lang="en-US" sz="1100" dirty="0">
                          <a:effectLst/>
                        </a:rPr>
                        <a:t>.</a:t>
                      </a:r>
                      <a:endParaRPr lang="tr-TR" sz="1100" dirty="0">
                        <a:effectLst/>
                      </a:endParaRPr>
                    </a:p>
                    <a:p>
                      <a:pPr algn="l">
                        <a:spcAft>
                          <a:spcPts val="800"/>
                        </a:spcAft>
                      </a:pPr>
                      <a:r>
                        <a:rPr lang="tr-TR" sz="1100" dirty="0">
                          <a:solidFill>
                            <a:srgbClr val="FF0000"/>
                          </a:solidFill>
                          <a:effectLst/>
                        </a:rPr>
                        <a:t>İlgili belgeler:</a:t>
                      </a:r>
                    </a:p>
                    <a:p>
                      <a:pPr marL="342900" lvl="0" indent="-342900" algn="l">
                        <a:lnSpc>
                          <a:spcPct val="130000"/>
                        </a:lnSpc>
                        <a:spcAft>
                          <a:spcPts val="0"/>
                        </a:spcAft>
                        <a:buClr>
                          <a:srgbClr val="000000"/>
                        </a:buClr>
                        <a:buSzPts val="1000"/>
                        <a:buFont typeface="Arial" panose="020B0604020202020204" pitchFamily="34" charset="0"/>
                        <a:buChar char="•"/>
                        <a:tabLst>
                          <a:tab pos="461010" algn="l"/>
                        </a:tabLst>
                      </a:pPr>
                      <a:r>
                        <a:rPr lang="tr-TR" sz="1100" u="none" strike="noStrike" spc="0" dirty="0">
                          <a:effectLst/>
                        </a:rPr>
                        <a:t>Müşteri deneyimi izleme süreçleri</a:t>
                      </a:r>
                    </a:p>
                    <a:p>
                      <a:pPr marL="342900" lvl="0" indent="-342900" algn="l">
                        <a:lnSpc>
                          <a:spcPct val="130000"/>
                        </a:lnSpc>
                        <a:spcAft>
                          <a:spcPts val="1300"/>
                        </a:spcAft>
                        <a:buClr>
                          <a:srgbClr val="000000"/>
                        </a:buClr>
                        <a:buSzPts val="1000"/>
                        <a:buFont typeface="Arial" panose="020B0604020202020204" pitchFamily="34" charset="0"/>
                        <a:buChar char="•"/>
                        <a:tabLst>
                          <a:tab pos="461010" algn="l"/>
                        </a:tabLst>
                      </a:pPr>
                      <a:r>
                        <a:rPr lang="tr-TR" sz="1100" u="none" strike="noStrike" spc="0" dirty="0">
                          <a:effectLst/>
                        </a:rPr>
                        <a:t>Düzeltici önlemlerin alındığına dair kanıtlar</a:t>
                      </a:r>
                    </a:p>
                    <a:p>
                      <a:pPr algn="l">
                        <a:spcAft>
                          <a:spcPts val="800"/>
                        </a:spcAft>
                      </a:pPr>
                      <a:r>
                        <a:rPr lang="tr-TR" sz="1100" dirty="0">
                          <a:solidFill>
                            <a:srgbClr val="FF0000"/>
                          </a:solidFill>
                          <a:effectLst/>
                        </a:rPr>
                        <a:t>Diğer destekleyici belgeler:</a:t>
                      </a:r>
                    </a:p>
                    <a:p>
                      <a:pPr marL="342900" lvl="0" indent="-342900" algn="l">
                        <a:lnSpc>
                          <a:spcPct val="130000"/>
                        </a:lnSpc>
                        <a:spcAft>
                          <a:spcPts val="0"/>
                        </a:spcAft>
                        <a:buClr>
                          <a:srgbClr val="000000"/>
                        </a:buClr>
                        <a:buSzPts val="1000"/>
                        <a:buFont typeface="Arial" panose="020B0604020202020204" pitchFamily="34" charset="0"/>
                        <a:buChar char="•"/>
                        <a:tabLst>
                          <a:tab pos="461010" algn="l"/>
                        </a:tabLst>
                      </a:pPr>
                      <a:r>
                        <a:rPr lang="tr-TR" sz="1100" u="none" strike="noStrike" spc="0" dirty="0">
                          <a:effectLst/>
                        </a:rPr>
                        <a:t>Öneri/şikâyet sistemi veya anket uygulaması ve sonuçları</a:t>
                      </a:r>
                    </a:p>
                    <a:p>
                      <a:pPr marL="342900" lvl="0" indent="-342900" algn="l">
                        <a:lnSpc>
                          <a:spcPct val="112000"/>
                        </a:lnSpc>
                        <a:spcAft>
                          <a:spcPts val="0"/>
                        </a:spcAft>
                        <a:buClr>
                          <a:srgbClr val="000000"/>
                        </a:buClr>
                        <a:buSzPts val="1000"/>
                        <a:buFont typeface="Arial" panose="020B0604020202020204" pitchFamily="34" charset="0"/>
                        <a:buChar char="•"/>
                        <a:tabLst>
                          <a:tab pos="461010" algn="l"/>
                        </a:tabLst>
                      </a:pPr>
                      <a:r>
                        <a:rPr lang="tr-TR" sz="1100" u="none" strike="noStrike" spc="0" dirty="0">
                          <a:effectLst/>
                        </a:rPr>
                        <a:t>Büyük işletmelerde ISO 10002:2018- Müşteri Memnuniyeti Yönetim Sistemi veya müşteri memnuniyetinin ölçülmesine yönelik hazırlanmış dokümantasyon</a:t>
                      </a:r>
                    </a:p>
                    <a:p>
                      <a:pPr marL="342900" lvl="0" indent="-342900" algn="l">
                        <a:lnSpc>
                          <a:spcPct val="112000"/>
                        </a:lnSpc>
                        <a:spcAft>
                          <a:spcPts val="0"/>
                        </a:spcAft>
                        <a:buClr>
                          <a:srgbClr val="000000"/>
                        </a:buClr>
                        <a:buSzPts val="1000"/>
                        <a:buFont typeface="Arial" panose="020B0604020202020204" pitchFamily="34" charset="0"/>
                        <a:buChar char="•"/>
                        <a:tabLst>
                          <a:tab pos="461010" algn="l"/>
                        </a:tabLst>
                      </a:pPr>
                      <a:r>
                        <a:rPr lang="tr-TR" sz="1100" u="none" strike="noStrike" spc="0" dirty="0">
                          <a:effectLst/>
                        </a:rPr>
                        <a:t>Çevrimiçi rezervasyon siteleri vs. yorumların takip edildiğine ve gerekli düzeltici önlemlerin alındığına yönelik kanıtlar</a:t>
                      </a:r>
                    </a:p>
                    <a:p>
                      <a:pPr marL="158115" algn="l">
                        <a:spcBef>
                          <a:spcPts val="205"/>
                        </a:spcBef>
                        <a:spcAft>
                          <a:spcPts val="0"/>
                        </a:spcAft>
                      </a:pPr>
                      <a:r>
                        <a:rPr lang="tr-TR" sz="1100" dirty="0">
                          <a:effectLst/>
                        </a:rPr>
                        <a:t>Müşteri deneyimine ilişkin diğer izleme kanıtları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69218064"/>
                  </a:ext>
                </a:extLst>
              </a:tr>
              <a:tr h="3366772">
                <a:tc>
                  <a:txBody>
                    <a:bodyPr/>
                    <a:lstStyle/>
                    <a:p>
                      <a:pPr marL="136525" algn="l">
                        <a:spcBef>
                          <a:spcPts val="565"/>
                        </a:spcBef>
                        <a:spcAft>
                          <a:spcPts val="0"/>
                        </a:spcAft>
                      </a:pPr>
                      <a:r>
                        <a:rPr lang="tr-TR" sz="1100" dirty="0">
                          <a:effectLst/>
                        </a:rPr>
                        <a:t> </a:t>
                      </a:r>
                      <a:r>
                        <a:rPr lang="tr-TR" sz="1100" dirty="0">
                          <a:solidFill>
                            <a:srgbClr val="00B0F0"/>
                          </a:solidFill>
                          <a:effectLst/>
                        </a:rPr>
                        <a:t>Herkes için erişim: </a:t>
                      </a:r>
                    </a:p>
                    <a:p>
                      <a:pPr algn="l">
                        <a:spcAft>
                          <a:spcPts val="800"/>
                        </a:spcAft>
                      </a:pPr>
                      <a:r>
                        <a:rPr lang="en-US" sz="1100" dirty="0" err="1">
                          <a:effectLst/>
                        </a:rPr>
                        <a:t>Gerektiğinde</a:t>
                      </a:r>
                      <a:r>
                        <a:rPr lang="en-US" sz="1100" dirty="0">
                          <a:effectLst/>
                        </a:rPr>
                        <a:t> </a:t>
                      </a:r>
                      <a:r>
                        <a:rPr lang="en-US" sz="1100" dirty="0" err="1">
                          <a:effectLst/>
                        </a:rPr>
                        <a:t>özel</a:t>
                      </a:r>
                      <a:r>
                        <a:rPr lang="en-US" sz="1100" dirty="0">
                          <a:effectLst/>
                        </a:rPr>
                        <a:t> </a:t>
                      </a:r>
                      <a:r>
                        <a:rPr lang="en-US" sz="1100" dirty="0" err="1">
                          <a:effectLst/>
                        </a:rPr>
                        <a:t>ihtiyaçları</a:t>
                      </a:r>
                      <a:r>
                        <a:rPr lang="en-US" sz="1100" dirty="0">
                          <a:effectLst/>
                        </a:rPr>
                        <a:t> </a:t>
                      </a:r>
                      <a:r>
                        <a:rPr lang="en-US" sz="1100" dirty="0" err="1">
                          <a:effectLst/>
                        </a:rPr>
                        <a:t>olan</a:t>
                      </a:r>
                      <a:r>
                        <a:rPr lang="en-US" sz="1100" dirty="0">
                          <a:effectLst/>
                        </a:rPr>
                        <a:t> </a:t>
                      </a:r>
                      <a:r>
                        <a:rPr lang="en-US" sz="1100" dirty="0" err="1">
                          <a:effectLst/>
                        </a:rPr>
                        <a:t>kişilere</a:t>
                      </a:r>
                      <a:r>
                        <a:rPr lang="en-US" sz="1100" dirty="0">
                          <a:effectLst/>
                        </a:rPr>
                        <a:t> </a:t>
                      </a:r>
                      <a:r>
                        <a:rPr lang="en-US" sz="1100" dirty="0" err="1">
                          <a:effectLst/>
                        </a:rPr>
                        <a:t>erişim</a:t>
                      </a:r>
                      <a:r>
                        <a:rPr lang="en-US" sz="1100" dirty="0">
                          <a:effectLst/>
                        </a:rPr>
                        <a:t> ve </a:t>
                      </a:r>
                      <a:r>
                        <a:rPr lang="en-US" sz="1100" dirty="0" err="1">
                          <a:effectLst/>
                        </a:rPr>
                        <a:t>bilgi</a:t>
                      </a:r>
                      <a:r>
                        <a:rPr lang="en-US" sz="1100" dirty="0">
                          <a:effectLst/>
                        </a:rPr>
                        <a:t> </a:t>
                      </a:r>
                      <a:r>
                        <a:rPr lang="en-US" sz="1100" dirty="0" err="1">
                          <a:effectLst/>
                        </a:rPr>
                        <a:t>sağlamak</a:t>
                      </a:r>
                      <a:endParaRPr lang="tr-TR" sz="1100" dirty="0">
                        <a:effectLst/>
                      </a:endParaRPr>
                    </a:p>
                    <a:p>
                      <a:pPr algn="l">
                        <a:spcAft>
                          <a:spcPts val="800"/>
                        </a:spcAft>
                      </a:pPr>
                      <a:r>
                        <a:rPr lang="tr-TR" sz="1100" dirty="0">
                          <a:solidFill>
                            <a:srgbClr val="FF0000"/>
                          </a:solidFill>
                          <a:effectLst/>
                        </a:rPr>
                        <a:t>İlgili kanıtlar: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Erişilebilirlikle ilgili Turizm Tesislerinin Niteliklerine İlişkin Yönetmeliğe uyuma yönelik kanıtlar</a:t>
                      </a:r>
                    </a:p>
                    <a:p>
                      <a:pPr marL="342900" lvl="0" indent="-342900" algn="l">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Erişilebilirlikle ilgili Turizm Tesislerinin Niteliklerine İlişkin Yönetmeliğe uyum zorunluluğu olmayan tesislerde erişilebilirlik düzenlemelerinin veya bir önceki denetimden sonra gerçekleştirilen iyileştirme çalışmalarının yerinde kontrolü (bedensel engelli kullanımına uygun oda, giriş kapılarının geniş olması, giriş rampası, genel mahallere hizmet veren tuvaletler ve lavabolar, asansörde sesli sistem ve görme engellilere yönelik düzenlemeler, Braille alfabesinin kullanımı, gibi)</a:t>
                      </a:r>
                    </a:p>
                    <a:p>
                      <a:pPr marL="342900" lvl="0" indent="-342900" algn="l">
                        <a:lnSpc>
                          <a:spcPct val="129000"/>
                        </a:lnSpc>
                        <a:spcAft>
                          <a:spcPts val="290"/>
                        </a:spcAft>
                        <a:buClr>
                          <a:srgbClr val="000000"/>
                        </a:buClr>
                        <a:buSzPts val="1000"/>
                        <a:buFont typeface="Arial" panose="020B0604020202020204" pitchFamily="34" charset="0"/>
                        <a:buChar char="•"/>
                        <a:tabLst>
                          <a:tab pos="469900" algn="l"/>
                        </a:tabLst>
                      </a:pPr>
                      <a:r>
                        <a:rPr lang="tr-TR" sz="1100" u="none" strike="noStrike" spc="0" dirty="0">
                          <a:effectLst/>
                        </a:rPr>
                        <a:t>Erişilebilirlik durum tespiti ve müşterilere yönelik gerekli bilgilendirmeler</a:t>
                      </a:r>
                    </a:p>
                    <a:p>
                      <a:pPr algn="l">
                        <a:spcAft>
                          <a:spcPts val="800"/>
                        </a:spcAft>
                      </a:pPr>
                      <a:r>
                        <a:rPr lang="tr-TR" sz="1100" dirty="0">
                          <a:effectLst/>
                        </a:rPr>
                        <a:t> </a:t>
                      </a:r>
                    </a:p>
                    <a:p>
                      <a:pPr algn="l">
                        <a:spcAft>
                          <a:spcPts val="800"/>
                        </a:spcAft>
                      </a:pPr>
                      <a:r>
                        <a:rPr lang="tr-TR" sz="1100" dirty="0">
                          <a:effectLst/>
                        </a:rPr>
                        <a:t> </a:t>
                      </a:r>
                      <a:endParaRPr lang="tr-TR" sz="1100" dirty="0">
                        <a:solidFill>
                          <a:srgbClr val="FF0000"/>
                        </a:solidFill>
                        <a:effectLst/>
                      </a:endParaRPr>
                    </a:p>
                    <a:p>
                      <a:pPr algn="l">
                        <a:spcAft>
                          <a:spcPts val="800"/>
                        </a:spcAft>
                      </a:pPr>
                      <a:r>
                        <a:rPr lang="tr-TR" sz="1100" dirty="0">
                          <a:solidFill>
                            <a:srgbClr val="FF0000"/>
                          </a:solidFill>
                          <a:effectLst/>
                        </a:rPr>
                        <a:t>Diğer destekleyici belgeler:</a:t>
                      </a:r>
                    </a:p>
                    <a:p>
                      <a:pPr marL="342900" lvl="0" indent="-342900" algn="l">
                        <a:lnSpc>
                          <a:spcPct val="112000"/>
                        </a:lnSpc>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ISO 21902:2021 - Turizm ve ilgili hizmetler - Herkes için erişilebilir turizm - Gereklilikler ve tavsiyeler standartlarına uyum</a:t>
                      </a:r>
                    </a:p>
                    <a:p>
                      <a:pPr marL="136525" algn="l">
                        <a:spcBef>
                          <a:spcPts val="565"/>
                        </a:spcBef>
                        <a:spcAft>
                          <a:spcPts val="0"/>
                        </a:spcAft>
                      </a:pPr>
                      <a:r>
                        <a:rPr lang="tr-TR" sz="1100" dirty="0">
                          <a:effectLst/>
                        </a:rPr>
                        <a:t>Erişilebilirlikle ilgili diğer sertifikalar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48028893"/>
                  </a:ext>
                </a:extLst>
              </a:tr>
            </a:tbl>
          </a:graphicData>
        </a:graphic>
      </p:graphicFrame>
    </p:spTree>
    <p:extLst>
      <p:ext uri="{BB962C8B-B14F-4D97-AF65-F5344CB8AC3E}">
        <p14:creationId xmlns:p14="http://schemas.microsoft.com/office/powerpoint/2010/main" val="132751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a:extLst>
              <a:ext uri="{FF2B5EF4-FFF2-40B4-BE49-F238E27FC236}">
                <a16:creationId xmlns:a16="http://schemas.microsoft.com/office/drawing/2014/main" id="{E8C01154-1991-405E-AD57-51F6F429871F}"/>
              </a:ext>
            </a:extLst>
          </p:cNvPr>
          <p:cNvSpPr>
            <a:spLocks noGrp="1"/>
          </p:cNvSpPr>
          <p:nvPr>
            <p:ph idx="1"/>
          </p:nvPr>
        </p:nvSpPr>
        <p:spPr>
          <a:xfrm>
            <a:off x="194733" y="220134"/>
            <a:ext cx="11159067" cy="6231467"/>
          </a:xfrm>
        </p:spPr>
        <p:txBody>
          <a:bodyPr>
            <a:normAutofit fontScale="55000" lnSpcReduction="20000"/>
          </a:bodyPr>
          <a:lstStyle/>
          <a:p>
            <a:endParaRPr lang="tr-TR" b="1" dirty="0"/>
          </a:p>
          <a:p>
            <a:pPr marL="0" indent="0">
              <a:buNone/>
            </a:pPr>
            <a:endParaRPr lang="tr-TR" b="1" dirty="0"/>
          </a:p>
          <a:p>
            <a:pPr marL="0" indent="0">
              <a:buNone/>
            </a:pPr>
            <a:r>
              <a:rPr lang="tr-TR" b="1" dirty="0"/>
              <a:t> BÖLÜM B: Yerel/Bölge toplumunun sosyal ve ekonomik faydalarının en üst düzeye çıkarılması ve olumsuz etkilerin en aza indirilmesi</a:t>
            </a:r>
          </a:p>
          <a:p>
            <a:endParaRPr lang="tr-TR" b="1" dirty="0"/>
          </a:p>
          <a:p>
            <a:endParaRPr lang="tr-TR" b="1" dirty="0"/>
          </a:p>
          <a:p>
            <a:endParaRPr lang="tr-TR" b="1" dirty="0"/>
          </a:p>
          <a:p>
            <a:pPr marL="0" indent="0">
              <a:buNone/>
            </a:pPr>
            <a:r>
              <a:rPr lang="tr-TR" sz="2000" b="1" dirty="0">
                <a:solidFill>
                  <a:srgbClr val="FF0000"/>
                </a:solidFill>
              </a:rPr>
              <a:t>İlgili belgeler:</a:t>
            </a:r>
          </a:p>
          <a:p>
            <a:pPr lvl="0"/>
            <a:r>
              <a:rPr lang="tr-TR" sz="2000" i="1" dirty="0"/>
              <a:t>Yerel ve/veya adil ticarete öncelik verildiğine dair satın alma politikası</a:t>
            </a:r>
            <a:endParaRPr lang="tr-TR" sz="2000" dirty="0"/>
          </a:p>
          <a:p>
            <a:pPr lvl="0"/>
            <a:r>
              <a:rPr lang="tr-TR" sz="2000" i="1" dirty="0"/>
              <a:t>Yerel tedarikçi temin belgeleri (aracı olan firmalardan alınacak)</a:t>
            </a:r>
            <a:endParaRPr lang="tr-TR" sz="2000" dirty="0"/>
          </a:p>
          <a:p>
            <a:pPr lvl="0"/>
            <a:r>
              <a:rPr lang="tr-TR" sz="2000" i="1" dirty="0"/>
              <a:t>Yerel ve/veya adil ticaret ile temin edilen ürünlerin oranını gösteren kanıt ve kayıtlar,</a:t>
            </a:r>
            <a:endParaRPr lang="tr-TR" sz="2000" dirty="0"/>
          </a:p>
          <a:p>
            <a:pPr lvl="0"/>
            <a:r>
              <a:rPr lang="tr-TR" sz="2000" i="1" dirty="0"/>
              <a:t>Yerel ve/veya duyarlı ve adil ticaret ile temin edilen ürünlerin bir önceki denetime göre</a:t>
            </a:r>
            <a:endParaRPr lang="tr-TR" sz="2000" dirty="0"/>
          </a:p>
          <a:p>
            <a:r>
              <a:rPr lang="tr-TR" sz="2000" i="1" dirty="0"/>
              <a:t>artış kaydetmesi</a:t>
            </a:r>
            <a:endParaRPr lang="tr-TR" sz="2000" dirty="0"/>
          </a:p>
          <a:p>
            <a:pPr marL="0" indent="0">
              <a:buNone/>
            </a:pPr>
            <a:r>
              <a:rPr lang="tr-TR" sz="2000" b="1" dirty="0">
                <a:solidFill>
                  <a:srgbClr val="FF0000"/>
                </a:solidFill>
              </a:rPr>
              <a:t>Diğer destekleyici belgeler:</a:t>
            </a:r>
          </a:p>
          <a:p>
            <a:pPr lvl="0"/>
            <a:r>
              <a:rPr lang="tr-TR" sz="2000" i="1" dirty="0"/>
              <a:t>Tedarikçi seçim ve değerlendirme kriterleri</a:t>
            </a:r>
            <a:endParaRPr lang="tr-TR" sz="2000" dirty="0"/>
          </a:p>
          <a:p>
            <a:pPr lvl="0"/>
            <a:r>
              <a:rPr lang="tr-TR" sz="2000" i="1" dirty="0"/>
              <a:t>Yerinde tedarikçi denetim raporları (haberli/habersiz),</a:t>
            </a:r>
            <a:endParaRPr lang="tr-TR" sz="2000" dirty="0"/>
          </a:p>
          <a:p>
            <a:pPr lvl="0"/>
            <a:r>
              <a:rPr lang="tr-TR" sz="2000" i="1" dirty="0"/>
              <a:t>Mal kabul tesellüm tutanakları</a:t>
            </a:r>
            <a:endParaRPr lang="tr-TR" sz="2000" dirty="0"/>
          </a:p>
          <a:p>
            <a:pPr lvl="0"/>
            <a:r>
              <a:rPr lang="tr-TR" sz="2000" i="1" dirty="0"/>
              <a:t>Yerel kooperatif - direkt üreticiden temin vb. durumların belgelenmesi (fatura, fiş, sözleşme, irsaliye, vb.)</a:t>
            </a:r>
            <a:endParaRPr lang="tr-TR" sz="2000" dirty="0"/>
          </a:p>
          <a:p>
            <a:pPr lvl="0"/>
            <a:r>
              <a:rPr lang="tr-TR" sz="2000" i="1" dirty="0"/>
              <a:t>Onaylı tedarikçi listesi</a:t>
            </a:r>
            <a:endParaRPr lang="tr-TR" sz="2000" dirty="0"/>
          </a:p>
          <a:p>
            <a:pPr lvl="0"/>
            <a:r>
              <a:rPr lang="tr-TR" sz="2000" i="1" dirty="0"/>
              <a:t>ISO20400 - Sürdürülebilir Tedarik Standardı</a:t>
            </a:r>
            <a:endParaRPr lang="tr-TR" sz="2000" dirty="0"/>
          </a:p>
          <a:p>
            <a:pPr lvl="0"/>
            <a:r>
              <a:rPr lang="tr-TR" sz="2000" i="1" dirty="0"/>
              <a:t>ISO 26000 - Sosyal Sorumluluk Yönetim Sistemi</a:t>
            </a:r>
            <a:endParaRPr lang="tr-TR" sz="2000" dirty="0"/>
          </a:p>
          <a:p>
            <a:pPr marL="0" indent="0">
              <a:buNone/>
            </a:pPr>
            <a:br>
              <a:rPr lang="en-US" dirty="0"/>
            </a:br>
            <a:endParaRPr lang="tr-TR" dirty="0"/>
          </a:p>
        </p:txBody>
      </p:sp>
      <p:graphicFrame>
        <p:nvGraphicFramePr>
          <p:cNvPr id="10" name="Tablo 9">
            <a:extLst>
              <a:ext uri="{FF2B5EF4-FFF2-40B4-BE49-F238E27FC236}">
                <a16:creationId xmlns:a16="http://schemas.microsoft.com/office/drawing/2014/main" id="{4FAA0830-F3E9-4F63-B96A-D65124927ACB}"/>
              </a:ext>
            </a:extLst>
          </p:cNvPr>
          <p:cNvGraphicFramePr>
            <a:graphicFrameLocks noGrp="1"/>
          </p:cNvGraphicFramePr>
          <p:nvPr>
            <p:extLst>
              <p:ext uri="{D42A27DB-BD31-4B8C-83A1-F6EECF244321}">
                <p14:modId xmlns:p14="http://schemas.microsoft.com/office/powerpoint/2010/main" val="2103983919"/>
              </p:ext>
            </p:extLst>
          </p:nvPr>
        </p:nvGraphicFramePr>
        <p:xfrm>
          <a:off x="0" y="1388533"/>
          <a:ext cx="10515600" cy="649341"/>
        </p:xfrm>
        <a:graphic>
          <a:graphicData uri="http://schemas.openxmlformats.org/drawingml/2006/table">
            <a:tbl>
              <a:tblPr>
                <a:tableStyleId>{2D5ABB26-0587-4C30-8999-92F81FD0307C}</a:tableStyleId>
              </a:tblPr>
              <a:tblGrid>
                <a:gridCol w="10515600">
                  <a:extLst>
                    <a:ext uri="{9D8B030D-6E8A-4147-A177-3AD203B41FA5}">
                      <a16:colId xmlns:a16="http://schemas.microsoft.com/office/drawing/2014/main" val="1165245914"/>
                    </a:ext>
                  </a:extLst>
                </a:gridCol>
              </a:tblGrid>
              <a:tr h="649341">
                <a:tc>
                  <a:txBody>
                    <a:bodyPr/>
                    <a:lstStyle/>
                    <a:p>
                      <a:pPr marL="158115" algn="l">
                        <a:spcBef>
                          <a:spcPts val="605"/>
                        </a:spcBef>
                        <a:spcAft>
                          <a:spcPts val="0"/>
                        </a:spcAft>
                      </a:pPr>
                      <a:r>
                        <a:rPr lang="tr-TR" sz="1200" b="1" dirty="0">
                          <a:solidFill>
                            <a:srgbClr val="00B0F0"/>
                          </a:solidFill>
                          <a:effectLst/>
                        </a:rPr>
                        <a:t>Yerel/Bölgesel</a:t>
                      </a:r>
                      <a:r>
                        <a:rPr lang="tr-TR" sz="1200" b="1" spc="-15" dirty="0">
                          <a:solidFill>
                            <a:srgbClr val="00B0F0"/>
                          </a:solidFill>
                          <a:effectLst/>
                        </a:rPr>
                        <a:t> </a:t>
                      </a:r>
                      <a:r>
                        <a:rPr lang="tr-TR" sz="1200" b="1" dirty="0">
                          <a:solidFill>
                            <a:srgbClr val="00B0F0"/>
                          </a:solidFill>
                          <a:effectLst/>
                        </a:rPr>
                        <a:t>satın</a:t>
                      </a:r>
                      <a:r>
                        <a:rPr lang="tr-TR" sz="1200" b="1" spc="-35" dirty="0">
                          <a:solidFill>
                            <a:srgbClr val="00B0F0"/>
                          </a:solidFill>
                          <a:effectLst/>
                        </a:rPr>
                        <a:t> </a:t>
                      </a:r>
                      <a:r>
                        <a:rPr lang="tr-TR" sz="1200" b="1" dirty="0">
                          <a:solidFill>
                            <a:srgbClr val="00B0F0"/>
                          </a:solidFill>
                          <a:effectLst/>
                        </a:rPr>
                        <a:t>alma</a:t>
                      </a:r>
                      <a:endParaRPr lang="tr-TR" sz="1100" b="1" dirty="0">
                        <a:solidFill>
                          <a:srgbClr val="00B0F0"/>
                        </a:solidFill>
                        <a:effectLst/>
                      </a:endParaRPr>
                    </a:p>
                    <a:p>
                      <a:pPr marL="136525" algn="l">
                        <a:spcBef>
                          <a:spcPts val="565"/>
                        </a:spcBef>
                        <a:spcAft>
                          <a:spcPts val="0"/>
                        </a:spcAft>
                      </a:pPr>
                      <a:r>
                        <a:rPr lang="tr-TR" sz="1100" dirty="0">
                          <a:effectLst/>
                        </a:rPr>
                        <a:t> İşletme</a:t>
                      </a:r>
                      <a:r>
                        <a:rPr lang="tr-TR" sz="1100" spc="235" dirty="0">
                          <a:effectLst/>
                        </a:rPr>
                        <a:t> </a:t>
                      </a:r>
                      <a:r>
                        <a:rPr lang="tr-TR" sz="1100" dirty="0">
                          <a:effectLst/>
                        </a:rPr>
                        <a:t>mal</a:t>
                      </a:r>
                      <a:r>
                        <a:rPr lang="tr-TR" sz="1100" spc="245" dirty="0">
                          <a:effectLst/>
                        </a:rPr>
                        <a:t> </a:t>
                      </a:r>
                      <a:r>
                        <a:rPr lang="tr-TR" sz="1100" dirty="0">
                          <a:effectLst/>
                        </a:rPr>
                        <a:t>ve</a:t>
                      </a:r>
                      <a:r>
                        <a:rPr lang="tr-TR" sz="1100" spc="235" dirty="0">
                          <a:effectLst/>
                        </a:rPr>
                        <a:t> </a:t>
                      </a:r>
                      <a:r>
                        <a:rPr lang="tr-TR" sz="1100" dirty="0">
                          <a:effectLst/>
                        </a:rPr>
                        <a:t>hizmet</a:t>
                      </a:r>
                      <a:r>
                        <a:rPr lang="tr-TR" sz="1100" spc="255" dirty="0">
                          <a:effectLst/>
                        </a:rPr>
                        <a:t> </a:t>
                      </a:r>
                      <a:r>
                        <a:rPr lang="tr-TR" sz="1100" dirty="0">
                          <a:effectLst/>
                        </a:rPr>
                        <a:t>satın</a:t>
                      </a:r>
                      <a:r>
                        <a:rPr lang="tr-TR" sz="1100" spc="245" dirty="0">
                          <a:effectLst/>
                        </a:rPr>
                        <a:t> </a:t>
                      </a:r>
                      <a:r>
                        <a:rPr lang="tr-TR" sz="1100" dirty="0">
                          <a:effectLst/>
                        </a:rPr>
                        <a:t>alırken</a:t>
                      </a:r>
                      <a:r>
                        <a:rPr lang="tr-TR" sz="1100" spc="245" dirty="0">
                          <a:effectLst/>
                        </a:rPr>
                        <a:t> </a:t>
                      </a:r>
                      <a:r>
                        <a:rPr lang="tr-TR" sz="1100" dirty="0">
                          <a:effectLst/>
                        </a:rPr>
                        <a:t>ve</a:t>
                      </a:r>
                      <a:r>
                        <a:rPr lang="tr-TR" sz="1100" spc="250" dirty="0">
                          <a:effectLst/>
                        </a:rPr>
                        <a:t> </a:t>
                      </a:r>
                      <a:r>
                        <a:rPr lang="tr-TR" sz="1100" dirty="0">
                          <a:effectLst/>
                        </a:rPr>
                        <a:t>sunarken</a:t>
                      </a:r>
                      <a:r>
                        <a:rPr lang="tr-TR" sz="1100" spc="10" dirty="0">
                          <a:effectLst/>
                        </a:rPr>
                        <a:t> </a:t>
                      </a:r>
                      <a:r>
                        <a:rPr lang="tr-TR" sz="1100" dirty="0">
                          <a:effectLst/>
                        </a:rPr>
                        <a:t>mevcut</a:t>
                      </a:r>
                      <a:r>
                        <a:rPr lang="tr-TR" sz="1100" spc="10" dirty="0">
                          <a:effectLst/>
                        </a:rPr>
                        <a:t> </a:t>
                      </a:r>
                      <a:r>
                        <a:rPr lang="tr-TR" sz="1100" dirty="0">
                          <a:effectLst/>
                        </a:rPr>
                        <a:t>ve</a:t>
                      </a:r>
                      <a:r>
                        <a:rPr lang="tr-TR" sz="1100" spc="5" dirty="0">
                          <a:effectLst/>
                        </a:rPr>
                        <a:t> </a:t>
                      </a:r>
                      <a:r>
                        <a:rPr lang="tr-TR" sz="1100" dirty="0">
                          <a:effectLst/>
                        </a:rPr>
                        <a:t>yeterli</a:t>
                      </a:r>
                      <a:r>
                        <a:rPr lang="tr-TR" sz="1100" spc="260" dirty="0">
                          <a:effectLst/>
                        </a:rPr>
                        <a:t> </a:t>
                      </a:r>
                      <a:r>
                        <a:rPr lang="tr-TR" sz="1100" dirty="0">
                          <a:effectLst/>
                        </a:rPr>
                        <a:t>kalitede</a:t>
                      </a:r>
                      <a:r>
                        <a:rPr lang="tr-TR" sz="1100" spc="-260" dirty="0">
                          <a:effectLst/>
                        </a:rPr>
                        <a:t> </a:t>
                      </a:r>
                      <a:r>
                        <a:rPr lang="tr-TR" sz="1100" dirty="0">
                          <a:effectLst/>
                        </a:rPr>
                        <a:t>yerel/bölgesel ve uygun</a:t>
                      </a:r>
                      <a:r>
                        <a:rPr lang="tr-TR" sz="1100" spc="-25" dirty="0">
                          <a:effectLst/>
                        </a:rPr>
                        <a:t> </a:t>
                      </a:r>
                      <a:r>
                        <a:rPr lang="tr-TR" sz="1100" dirty="0">
                          <a:effectLst/>
                        </a:rPr>
                        <a:t>fiyat</a:t>
                      </a:r>
                      <a:r>
                        <a:rPr lang="tr-TR" sz="1100" spc="5" dirty="0">
                          <a:effectLst/>
                        </a:rPr>
                        <a:t> </a:t>
                      </a:r>
                      <a:r>
                        <a:rPr lang="tr-TR" sz="1100" dirty="0">
                          <a:effectLst/>
                        </a:rPr>
                        <a:t>tedarikçilerine</a:t>
                      </a:r>
                      <a:r>
                        <a:rPr lang="tr-TR" sz="1100" spc="-30" dirty="0">
                          <a:effectLst/>
                        </a:rPr>
                        <a:t> </a:t>
                      </a:r>
                      <a:r>
                        <a:rPr lang="tr-TR" sz="1100" dirty="0">
                          <a:effectLst/>
                        </a:rPr>
                        <a:t>öncelik</a:t>
                      </a:r>
                      <a:r>
                        <a:rPr lang="tr-TR" sz="1100" spc="-20" dirty="0">
                          <a:effectLst/>
                        </a:rPr>
                        <a:t> </a:t>
                      </a:r>
                      <a:r>
                        <a:rPr lang="tr-TR" sz="1100" dirty="0">
                          <a:effectLst/>
                        </a:rPr>
                        <a:t>vermektedir.</a:t>
                      </a:r>
                      <a:endParaRPr lang="tr-TR" sz="105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4279457996"/>
                  </a:ext>
                </a:extLst>
              </a:tr>
            </a:tbl>
          </a:graphicData>
        </a:graphic>
      </p:graphicFrame>
    </p:spTree>
    <p:extLst>
      <p:ext uri="{BB962C8B-B14F-4D97-AF65-F5344CB8AC3E}">
        <p14:creationId xmlns:p14="http://schemas.microsoft.com/office/powerpoint/2010/main" val="262301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B52AE88-007A-43E4-9728-214B33EFEBC5}"/>
              </a:ext>
            </a:extLst>
          </p:cNvPr>
          <p:cNvGraphicFramePr>
            <a:graphicFrameLocks noGrp="1"/>
          </p:cNvGraphicFramePr>
          <p:nvPr>
            <p:ph idx="1"/>
            <p:extLst>
              <p:ext uri="{D42A27DB-BD31-4B8C-83A1-F6EECF244321}">
                <p14:modId xmlns:p14="http://schemas.microsoft.com/office/powerpoint/2010/main" val="2972309869"/>
              </p:ext>
            </p:extLst>
          </p:nvPr>
        </p:nvGraphicFramePr>
        <p:xfrm>
          <a:off x="304800" y="200026"/>
          <a:ext cx="11677650" cy="6167305"/>
        </p:xfrm>
        <a:graphic>
          <a:graphicData uri="http://schemas.openxmlformats.org/drawingml/2006/table">
            <a:tbl>
              <a:tblPr firstRow="1" firstCol="1" lastRow="1" lastCol="1" bandRow="1" bandCol="1">
                <a:tableStyleId>{2D5ABB26-0587-4C30-8999-92F81FD0307C}</a:tableStyleId>
              </a:tblPr>
              <a:tblGrid>
                <a:gridCol w="11677650">
                  <a:extLst>
                    <a:ext uri="{9D8B030D-6E8A-4147-A177-3AD203B41FA5}">
                      <a16:colId xmlns:a16="http://schemas.microsoft.com/office/drawing/2014/main" val="2180889624"/>
                    </a:ext>
                  </a:extLst>
                </a:gridCol>
              </a:tblGrid>
              <a:tr h="358256">
                <a:tc>
                  <a:txBody>
                    <a:bodyPr/>
                    <a:lstStyle/>
                    <a:p>
                      <a:pPr marL="158115" algn="l">
                        <a:spcBef>
                          <a:spcPts val="605"/>
                        </a:spcBef>
                        <a:spcAft>
                          <a:spcPts val="0"/>
                        </a:spcAft>
                      </a:pPr>
                      <a:r>
                        <a:rPr lang="tr-TR" sz="1100" b="1" dirty="0">
                          <a:solidFill>
                            <a:schemeClr val="tx1"/>
                          </a:solidFill>
                          <a:effectLst/>
                        </a:rPr>
                        <a:t>BÖLÜM C: Kültürel mirasın faydalarının en üst düzeye çıkarılması ve olumsuz etkilerinin en aza indirilmesi</a:t>
                      </a:r>
                      <a:endParaRPr lang="tr-T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11903123"/>
                  </a:ext>
                </a:extLst>
              </a:tr>
              <a:tr h="2245808">
                <a:tc>
                  <a:txBody>
                    <a:bodyPr/>
                    <a:lstStyle/>
                    <a:p>
                      <a:pPr marL="158115" algn="l">
                        <a:spcBef>
                          <a:spcPts val="595"/>
                        </a:spcBef>
                        <a:spcAft>
                          <a:spcPts val="0"/>
                        </a:spcAft>
                      </a:pPr>
                      <a:r>
                        <a:rPr lang="tr-TR" sz="1100" dirty="0">
                          <a:solidFill>
                            <a:srgbClr val="00B0F0"/>
                          </a:solidFill>
                          <a:effectLst/>
                        </a:rPr>
                        <a:t>Kültür</a:t>
                      </a:r>
                      <a:r>
                        <a:rPr lang="tr-TR" sz="1100" spc="-25" dirty="0">
                          <a:solidFill>
                            <a:srgbClr val="00B0F0"/>
                          </a:solidFill>
                          <a:effectLst/>
                        </a:rPr>
                        <a:t> </a:t>
                      </a:r>
                      <a:r>
                        <a:rPr lang="tr-TR" sz="1100" dirty="0">
                          <a:solidFill>
                            <a:srgbClr val="00B0F0"/>
                          </a:solidFill>
                          <a:effectLst/>
                        </a:rPr>
                        <a:t>ve</a:t>
                      </a:r>
                      <a:r>
                        <a:rPr lang="tr-TR" sz="1100" spc="-20" dirty="0">
                          <a:solidFill>
                            <a:srgbClr val="00B0F0"/>
                          </a:solidFill>
                          <a:effectLst/>
                        </a:rPr>
                        <a:t> </a:t>
                      </a:r>
                      <a:r>
                        <a:rPr lang="tr-TR" sz="1100" dirty="0">
                          <a:solidFill>
                            <a:srgbClr val="00B0F0"/>
                          </a:solidFill>
                          <a:effectLst/>
                        </a:rPr>
                        <a:t>mirasın</a:t>
                      </a:r>
                      <a:r>
                        <a:rPr lang="tr-TR" sz="1100" spc="-30" dirty="0">
                          <a:solidFill>
                            <a:srgbClr val="00B0F0"/>
                          </a:solidFill>
                          <a:effectLst/>
                        </a:rPr>
                        <a:t> </a:t>
                      </a:r>
                      <a:r>
                        <a:rPr lang="tr-TR" sz="1100" dirty="0">
                          <a:solidFill>
                            <a:srgbClr val="00B0F0"/>
                          </a:solidFill>
                          <a:effectLst/>
                        </a:rPr>
                        <a:t>sunulması</a:t>
                      </a:r>
                    </a:p>
                    <a:p>
                      <a:pPr algn="l">
                        <a:spcAft>
                          <a:spcPts val="500"/>
                        </a:spcAft>
                      </a:pPr>
                      <a:r>
                        <a:rPr lang="en-US" sz="1100" dirty="0" err="1">
                          <a:effectLst/>
                        </a:rPr>
                        <a:t>İşletme</a:t>
                      </a:r>
                      <a:r>
                        <a:rPr lang="en-US" sz="1100" dirty="0">
                          <a:effectLst/>
                        </a:rPr>
                        <a:t>,</a:t>
                      </a:r>
                      <a:r>
                        <a:rPr lang="en-US" sz="1100" spc="-55" dirty="0">
                          <a:effectLst/>
                        </a:rPr>
                        <a:t> </a:t>
                      </a:r>
                      <a:r>
                        <a:rPr lang="en-US" sz="1100" dirty="0">
                          <a:effectLst/>
                        </a:rPr>
                        <a:t>yerel/</a:t>
                      </a:r>
                      <a:r>
                        <a:rPr lang="en-US" sz="1100" dirty="0" err="1">
                          <a:effectLst/>
                        </a:rPr>
                        <a:t>bölge</a:t>
                      </a:r>
                      <a:r>
                        <a:rPr lang="en-US" sz="1100" spc="-30" dirty="0">
                          <a:effectLst/>
                        </a:rPr>
                        <a:t> </a:t>
                      </a:r>
                      <a:r>
                        <a:rPr lang="en-US" sz="1100" dirty="0" err="1">
                          <a:effectLst/>
                        </a:rPr>
                        <a:t>halkının</a:t>
                      </a:r>
                      <a:r>
                        <a:rPr lang="en-US" sz="1100" spc="-15" dirty="0">
                          <a:effectLst/>
                        </a:rPr>
                        <a:t> </a:t>
                      </a:r>
                      <a:r>
                        <a:rPr lang="en-US" sz="1100" dirty="0" err="1">
                          <a:effectLst/>
                        </a:rPr>
                        <a:t>fikri</a:t>
                      </a:r>
                      <a:r>
                        <a:rPr lang="en-US" sz="1100" spc="-30" dirty="0">
                          <a:effectLst/>
                        </a:rPr>
                        <a:t> </a:t>
                      </a:r>
                      <a:r>
                        <a:rPr lang="en-US" sz="1100" dirty="0" err="1">
                          <a:effectLst/>
                        </a:rPr>
                        <a:t>mülkiyet</a:t>
                      </a:r>
                      <a:r>
                        <a:rPr lang="en-US" sz="1100" spc="-20" dirty="0">
                          <a:effectLst/>
                        </a:rPr>
                        <a:t> </a:t>
                      </a:r>
                      <a:r>
                        <a:rPr lang="en-US" sz="1100" dirty="0" err="1">
                          <a:effectLst/>
                        </a:rPr>
                        <a:t>haklarına</a:t>
                      </a:r>
                      <a:r>
                        <a:rPr lang="en-US" sz="1100" spc="-50" dirty="0">
                          <a:effectLst/>
                        </a:rPr>
                        <a:t> </a:t>
                      </a:r>
                      <a:r>
                        <a:rPr lang="en-US" sz="1100" dirty="0" err="1">
                          <a:effectLst/>
                        </a:rPr>
                        <a:t>saygı</a:t>
                      </a:r>
                      <a:r>
                        <a:rPr lang="en-US" sz="1100" spc="-45" dirty="0">
                          <a:effectLst/>
                        </a:rPr>
                        <a:t> </a:t>
                      </a:r>
                      <a:r>
                        <a:rPr lang="en-US" sz="1100" dirty="0" err="1">
                          <a:effectLst/>
                        </a:rPr>
                        <a:t>gösterirken</a:t>
                      </a:r>
                      <a:r>
                        <a:rPr lang="en-US" sz="1100" dirty="0">
                          <a:effectLst/>
                        </a:rPr>
                        <a:t>,</a:t>
                      </a:r>
                      <a:r>
                        <a:rPr lang="en-US" sz="1100" spc="-40" dirty="0">
                          <a:effectLst/>
                        </a:rPr>
                        <a:t> </a:t>
                      </a:r>
                      <a:r>
                        <a:rPr lang="en-US" sz="1100" dirty="0" err="1">
                          <a:effectLst/>
                        </a:rPr>
                        <a:t>geleneksel</a:t>
                      </a:r>
                      <a:r>
                        <a:rPr lang="en-US" sz="1100" spc="-20" dirty="0">
                          <a:effectLst/>
                        </a:rPr>
                        <a:t> </a:t>
                      </a:r>
                      <a:r>
                        <a:rPr lang="en-US" sz="1100" dirty="0">
                          <a:effectLst/>
                        </a:rPr>
                        <a:t>ve </a:t>
                      </a:r>
                      <a:r>
                        <a:rPr lang="en-US" sz="1100" dirty="0" err="1">
                          <a:effectLst/>
                        </a:rPr>
                        <a:t>çağdaş</a:t>
                      </a:r>
                      <a:r>
                        <a:rPr lang="en-US" sz="1100" dirty="0">
                          <a:effectLst/>
                        </a:rPr>
                        <a:t> yerel </a:t>
                      </a:r>
                      <a:r>
                        <a:rPr lang="en-US" sz="1100" dirty="0" err="1">
                          <a:effectLst/>
                        </a:rPr>
                        <a:t>kültürün</a:t>
                      </a:r>
                      <a:r>
                        <a:rPr lang="en-US" sz="1100" dirty="0">
                          <a:effectLst/>
                        </a:rPr>
                        <a:t> </a:t>
                      </a:r>
                      <a:r>
                        <a:rPr lang="en-US" sz="1100" dirty="0" err="1">
                          <a:effectLst/>
                        </a:rPr>
                        <a:t>otantik</a:t>
                      </a:r>
                      <a:r>
                        <a:rPr lang="en-US" sz="1100" dirty="0">
                          <a:effectLst/>
                        </a:rPr>
                        <a:t> </a:t>
                      </a:r>
                      <a:r>
                        <a:rPr lang="en-US" sz="1100" dirty="0" err="1">
                          <a:effectLst/>
                        </a:rPr>
                        <a:t>unsurlarını</a:t>
                      </a:r>
                      <a:r>
                        <a:rPr lang="en-US" sz="1100" dirty="0">
                          <a:effectLst/>
                        </a:rPr>
                        <a:t> </a:t>
                      </a:r>
                      <a:r>
                        <a:rPr lang="en-US" sz="1100" dirty="0" err="1">
                          <a:effectLst/>
                        </a:rPr>
                        <a:t>operasyonlarında</a:t>
                      </a:r>
                      <a:r>
                        <a:rPr lang="en-US" sz="1100" dirty="0">
                          <a:effectLst/>
                        </a:rPr>
                        <a:t>,	</a:t>
                      </a:r>
                      <a:r>
                        <a:rPr lang="en-US" sz="1100" spc="-5" dirty="0" err="1">
                          <a:effectLst/>
                        </a:rPr>
                        <a:t>tasarımında</a:t>
                      </a:r>
                      <a:r>
                        <a:rPr lang="en-US" sz="1100" spc="-5" dirty="0">
                          <a:effectLst/>
                        </a:rPr>
                        <a:t>,</a:t>
                      </a:r>
                      <a:r>
                        <a:rPr lang="en-US" sz="1100" spc="-260" dirty="0">
                          <a:effectLst/>
                        </a:rPr>
                        <a:t> </a:t>
                      </a:r>
                      <a:r>
                        <a:rPr lang="en-US" sz="1100" dirty="0" err="1">
                          <a:effectLst/>
                        </a:rPr>
                        <a:t>dekorasyonunda</a:t>
                      </a:r>
                      <a:r>
                        <a:rPr lang="en-US" sz="1100" dirty="0">
                          <a:effectLst/>
                        </a:rPr>
                        <a:t>,</a:t>
                      </a:r>
                      <a:r>
                        <a:rPr lang="en-US" sz="1100" spc="-35" dirty="0">
                          <a:effectLst/>
                        </a:rPr>
                        <a:t> </a:t>
                      </a:r>
                      <a:r>
                        <a:rPr lang="en-US" sz="1100" dirty="0" err="1">
                          <a:effectLst/>
                        </a:rPr>
                        <a:t>mutfağında</a:t>
                      </a:r>
                      <a:r>
                        <a:rPr lang="en-US" sz="1100" spc="-25" dirty="0">
                          <a:effectLst/>
                        </a:rPr>
                        <a:t> </a:t>
                      </a:r>
                      <a:r>
                        <a:rPr lang="en-US" sz="1100" dirty="0" err="1">
                          <a:effectLst/>
                        </a:rPr>
                        <a:t>veya</a:t>
                      </a:r>
                      <a:r>
                        <a:rPr lang="en-US" sz="1100" spc="-5" dirty="0">
                          <a:effectLst/>
                        </a:rPr>
                        <a:t> </a:t>
                      </a:r>
                      <a:r>
                        <a:rPr lang="en-US" sz="1100" dirty="0" err="1">
                          <a:effectLst/>
                        </a:rPr>
                        <a:t>mağazalarında</a:t>
                      </a:r>
                      <a:r>
                        <a:rPr lang="en-US" sz="1100" spc="-40" dirty="0">
                          <a:effectLst/>
                        </a:rPr>
                        <a:t> </a:t>
                      </a:r>
                      <a:r>
                        <a:rPr lang="en-US" sz="1100" dirty="0" err="1">
                          <a:effectLst/>
                        </a:rPr>
                        <a:t>değerlendirir</a:t>
                      </a:r>
                      <a:r>
                        <a:rPr lang="en-US" sz="1100" dirty="0">
                          <a:effectLst/>
                        </a:rPr>
                        <a:t>. </a:t>
                      </a:r>
                      <a:endParaRPr lang="tr-TR" sz="1100" dirty="0">
                        <a:effectLst/>
                      </a:endParaRPr>
                    </a:p>
                    <a:p>
                      <a:pPr algn="l">
                        <a:spcAft>
                          <a:spcPts val="500"/>
                        </a:spcAft>
                      </a:pPr>
                      <a:r>
                        <a:rPr lang="tr-TR" sz="1100" b="1" dirty="0">
                          <a:solidFill>
                            <a:srgbClr val="FF0000"/>
                          </a:solidFill>
                          <a:effectLst/>
                        </a:rPr>
                        <a:t>İlgili belgeler:</a:t>
                      </a:r>
                    </a:p>
                    <a:p>
                      <a:pPr marL="342900" lvl="0" indent="-342900" algn="l">
                        <a:spcAft>
                          <a:spcPts val="0"/>
                        </a:spcAft>
                        <a:buClr>
                          <a:srgbClr val="000000"/>
                        </a:buClr>
                        <a:buSzPts val="1000"/>
                        <a:buFont typeface="Arial" panose="020B0604020202020204" pitchFamily="34" charset="0"/>
                        <a:buChar char="•"/>
                        <a:tabLst>
                          <a:tab pos="473075" algn="l"/>
                        </a:tabLst>
                      </a:pPr>
                      <a:r>
                        <a:rPr lang="tr-TR" sz="1100" u="none" strike="noStrike" spc="0" dirty="0">
                          <a:effectLst/>
                        </a:rPr>
                        <a:t>Otelin dekorasyonunda, yiyecek-içecek menüsünde, operasyonda, inşaatta yerel kültür ve mirasa uygun unsurların kullanımı</a:t>
                      </a:r>
                    </a:p>
                    <a:p>
                      <a:pPr marL="342900" lvl="0" indent="-342900" algn="l">
                        <a:spcAft>
                          <a:spcPts val="0"/>
                        </a:spcAft>
                        <a:buClr>
                          <a:srgbClr val="000000"/>
                        </a:buClr>
                        <a:buSzPts val="1000"/>
                        <a:buFont typeface="Arial" panose="020B0604020202020204" pitchFamily="34" charset="0"/>
                        <a:buChar char="•"/>
                        <a:tabLst>
                          <a:tab pos="473075" algn="l"/>
                        </a:tabLst>
                      </a:pPr>
                      <a:r>
                        <a:rPr lang="tr-TR" sz="1100" u="none" strike="noStrike" spc="0" dirty="0">
                          <a:effectLst/>
                        </a:rPr>
                        <a:t>Coğrafi işaretli ürün kullanılması durumunda bunların uygun şekilde sunumu ve tanıtımı</a:t>
                      </a:r>
                    </a:p>
                    <a:p>
                      <a:pPr marL="342900" lvl="0" indent="-342900" algn="l">
                        <a:spcAft>
                          <a:spcPts val="810"/>
                        </a:spcAft>
                        <a:buClr>
                          <a:srgbClr val="000000"/>
                        </a:buClr>
                        <a:buSzPts val="1000"/>
                        <a:buFont typeface="Arial" panose="020B0604020202020204" pitchFamily="34" charset="0"/>
                        <a:buChar char="•"/>
                        <a:tabLst>
                          <a:tab pos="473075" algn="l"/>
                        </a:tabLst>
                      </a:pPr>
                      <a:r>
                        <a:rPr lang="tr-TR" sz="1100" u="none" strike="noStrike" spc="0" dirty="0">
                          <a:effectLst/>
                        </a:rPr>
                        <a:t>Varsa, telif haklarına yönelik belgeler</a:t>
                      </a:r>
                    </a:p>
                    <a:p>
                      <a:pPr algn="l">
                        <a:spcAft>
                          <a:spcPts val="500"/>
                        </a:spcAft>
                      </a:pPr>
                      <a:r>
                        <a:rPr lang="tr-TR" sz="1100" b="1" dirty="0">
                          <a:solidFill>
                            <a:srgbClr val="FF0000"/>
                          </a:solidFill>
                          <a:effectLst/>
                        </a:rPr>
                        <a:t>Diğer destekleyici belgeler:</a:t>
                      </a:r>
                    </a:p>
                    <a:p>
                      <a:pPr marL="342900" lvl="0" indent="-342900" algn="l">
                        <a:spcAft>
                          <a:spcPts val="70"/>
                        </a:spcAft>
                        <a:buClr>
                          <a:srgbClr val="000000"/>
                        </a:buClr>
                        <a:buSzPts val="1000"/>
                        <a:buFont typeface="Arial" panose="020B0604020202020204" pitchFamily="34" charset="0"/>
                        <a:buChar char="•"/>
                        <a:tabLst>
                          <a:tab pos="473075" algn="l"/>
                        </a:tabLst>
                      </a:pPr>
                      <a:r>
                        <a:rPr lang="tr-TR" sz="1100" u="none" strike="noStrike" spc="0" dirty="0">
                          <a:effectLst/>
                        </a:rPr>
                        <a:t>Somut ve somut olmayan kültür mirasını yaşatmak adına gerçekleştirilen ulusal veya uluslararası proje ve/veya iş birliklerinin belgesi,</a:t>
                      </a:r>
                    </a:p>
                    <a:p>
                      <a:pPr marL="342900" lvl="0" indent="-342900" algn="l">
                        <a:spcAft>
                          <a:spcPts val="0"/>
                        </a:spcAft>
                        <a:buClr>
                          <a:srgbClr val="000000"/>
                        </a:buClr>
                        <a:buSzPts val="1000"/>
                        <a:buFont typeface="Arial" panose="020B0604020202020204" pitchFamily="34" charset="0"/>
                        <a:buChar char="•"/>
                        <a:tabLst>
                          <a:tab pos="469900" algn="l"/>
                        </a:tabLst>
                      </a:pPr>
                      <a:r>
                        <a:rPr lang="tr-TR" sz="1100" u="none" strike="noStrike" spc="0" dirty="0">
                          <a:effectLst/>
                        </a:rPr>
                        <a:t>Yerel kültürel mirası korumak, iyileştirmek ve tanıtmak için yerel halkın katılımı ve desteğinin kanıtı,</a:t>
                      </a:r>
                    </a:p>
                    <a:p>
                      <a:pPr marL="158115" algn="l">
                        <a:spcBef>
                          <a:spcPts val="815"/>
                        </a:spcBef>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41484692"/>
                  </a:ext>
                </a:extLst>
              </a:tr>
              <a:tr h="556674">
                <a:tc>
                  <a:txBody>
                    <a:bodyPr/>
                    <a:lstStyle/>
                    <a:p>
                      <a:pPr marL="67945" algn="l">
                        <a:lnSpc>
                          <a:spcPts val="1705"/>
                        </a:lnSpc>
                        <a:spcBef>
                          <a:spcPts val="10"/>
                        </a:spcBef>
                        <a:spcAft>
                          <a:spcPts val="0"/>
                        </a:spcAft>
                      </a:pPr>
                      <a:r>
                        <a:rPr lang="tr-TR" sz="1100" dirty="0">
                          <a:effectLst/>
                        </a:rPr>
                        <a:t> </a:t>
                      </a:r>
                    </a:p>
                    <a:p>
                      <a:pPr marL="67945" algn="l">
                        <a:lnSpc>
                          <a:spcPts val="1705"/>
                        </a:lnSpc>
                        <a:spcBef>
                          <a:spcPts val="10"/>
                        </a:spcBef>
                        <a:spcAft>
                          <a:spcPts val="0"/>
                        </a:spcAft>
                      </a:pPr>
                      <a:r>
                        <a:rPr lang="tr-TR" sz="1100" b="1" dirty="0">
                          <a:effectLst/>
                        </a:rPr>
                        <a:t>Bölüm</a:t>
                      </a:r>
                      <a:r>
                        <a:rPr lang="tr-TR" sz="1100" b="1" spc="210" dirty="0">
                          <a:effectLst/>
                        </a:rPr>
                        <a:t> </a:t>
                      </a:r>
                      <a:r>
                        <a:rPr lang="tr-TR" sz="1100" b="1" dirty="0">
                          <a:effectLst/>
                        </a:rPr>
                        <a:t>D:</a:t>
                      </a:r>
                      <a:r>
                        <a:rPr lang="tr-TR" sz="1100" b="1" spc="210" dirty="0">
                          <a:effectLst/>
                        </a:rPr>
                        <a:t> </a:t>
                      </a:r>
                      <a:r>
                        <a:rPr lang="tr-TR" sz="1100" b="1" dirty="0">
                          <a:effectLst/>
                        </a:rPr>
                        <a:t>Çevreye</a:t>
                      </a:r>
                      <a:r>
                        <a:rPr lang="tr-TR" sz="1100" b="1" spc="220" dirty="0">
                          <a:effectLst/>
                        </a:rPr>
                        <a:t> </a:t>
                      </a:r>
                      <a:r>
                        <a:rPr lang="tr-TR" sz="1100" b="1" dirty="0">
                          <a:effectLst/>
                        </a:rPr>
                        <a:t>olan</a:t>
                      </a:r>
                      <a:r>
                        <a:rPr lang="tr-TR" sz="1100" b="1" spc="225" dirty="0">
                          <a:effectLst/>
                        </a:rPr>
                        <a:t> </a:t>
                      </a:r>
                      <a:r>
                        <a:rPr lang="tr-TR" sz="1100" b="1" dirty="0">
                          <a:effectLst/>
                        </a:rPr>
                        <a:t>faydaların</a:t>
                      </a:r>
                      <a:r>
                        <a:rPr lang="tr-TR" sz="1100" b="1" spc="215" dirty="0">
                          <a:effectLst/>
                        </a:rPr>
                        <a:t> </a:t>
                      </a:r>
                      <a:r>
                        <a:rPr lang="tr-TR" sz="1100" b="1" dirty="0">
                          <a:effectLst/>
                        </a:rPr>
                        <a:t>en</a:t>
                      </a:r>
                      <a:r>
                        <a:rPr lang="tr-TR" sz="1100" b="1" spc="230" dirty="0">
                          <a:effectLst/>
                        </a:rPr>
                        <a:t> </a:t>
                      </a:r>
                      <a:r>
                        <a:rPr lang="tr-TR" sz="1100" b="1" dirty="0">
                          <a:effectLst/>
                        </a:rPr>
                        <a:t>üst</a:t>
                      </a:r>
                      <a:r>
                        <a:rPr lang="tr-TR" sz="1100" b="1" spc="230" dirty="0">
                          <a:effectLst/>
                        </a:rPr>
                        <a:t> </a:t>
                      </a:r>
                      <a:r>
                        <a:rPr lang="tr-TR" sz="1100" b="1" dirty="0">
                          <a:effectLst/>
                        </a:rPr>
                        <a:t>düzeye</a:t>
                      </a:r>
                      <a:r>
                        <a:rPr lang="tr-TR" sz="1100" b="1" spc="225" dirty="0">
                          <a:effectLst/>
                        </a:rPr>
                        <a:t> </a:t>
                      </a:r>
                      <a:r>
                        <a:rPr lang="tr-TR" sz="1100" b="1" dirty="0">
                          <a:effectLst/>
                        </a:rPr>
                        <a:t>çıkarılması</a:t>
                      </a:r>
                      <a:r>
                        <a:rPr lang="tr-TR" sz="1100" b="1" spc="220" dirty="0">
                          <a:effectLst/>
                        </a:rPr>
                        <a:t> </a:t>
                      </a:r>
                      <a:r>
                        <a:rPr lang="tr-TR" sz="1100" b="1" dirty="0">
                          <a:effectLst/>
                        </a:rPr>
                        <a:t>ve</a:t>
                      </a:r>
                      <a:r>
                        <a:rPr lang="tr-TR" sz="1100" b="1" spc="230" dirty="0">
                          <a:effectLst/>
                        </a:rPr>
                        <a:t> </a:t>
                      </a:r>
                      <a:r>
                        <a:rPr lang="tr-TR" sz="1100" b="1" dirty="0">
                          <a:effectLst/>
                        </a:rPr>
                        <a:t>olumsuz etkilerin</a:t>
                      </a:r>
                      <a:r>
                        <a:rPr lang="tr-TR" sz="1100" b="1" spc="-25" dirty="0">
                          <a:effectLst/>
                        </a:rPr>
                        <a:t> </a:t>
                      </a:r>
                      <a:r>
                        <a:rPr lang="tr-TR" sz="1100" b="1" dirty="0">
                          <a:effectLst/>
                        </a:rPr>
                        <a:t>en</a:t>
                      </a:r>
                      <a:r>
                        <a:rPr lang="tr-TR" sz="1100" b="1" spc="-20" dirty="0">
                          <a:effectLst/>
                        </a:rPr>
                        <a:t> </a:t>
                      </a:r>
                      <a:r>
                        <a:rPr lang="tr-TR" sz="1100" b="1" dirty="0">
                          <a:effectLst/>
                        </a:rPr>
                        <a:t>aza</a:t>
                      </a:r>
                      <a:r>
                        <a:rPr lang="tr-TR" sz="1100" b="1" spc="-10" dirty="0">
                          <a:effectLst/>
                        </a:rPr>
                        <a:t> </a:t>
                      </a:r>
                      <a:r>
                        <a:rPr lang="tr-TR" sz="1100" b="1" dirty="0">
                          <a:effectLst/>
                        </a:rPr>
                        <a:t>indirilmesi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69076307"/>
                  </a:ext>
                </a:extLst>
              </a:tr>
              <a:tr h="229181">
                <a:tc>
                  <a:txBody>
                    <a:bodyPr/>
                    <a:lstStyle/>
                    <a:p>
                      <a:pPr algn="l">
                        <a:spcBef>
                          <a:spcPts val="595"/>
                        </a:spcBef>
                        <a:spcAft>
                          <a:spcPts val="0"/>
                        </a:spcAft>
                      </a:pPr>
                      <a:r>
                        <a:rPr lang="tr-TR" sz="1100" dirty="0">
                          <a:effectLst/>
                        </a:rPr>
                        <a:t>      </a:t>
                      </a:r>
                      <a:r>
                        <a:rPr lang="tr-TR" sz="1100" dirty="0">
                          <a:solidFill>
                            <a:srgbClr val="00B0F0"/>
                          </a:solidFill>
                          <a:effectLst/>
                        </a:rPr>
                        <a:t>Kaynakları</a:t>
                      </a:r>
                      <a:r>
                        <a:rPr lang="tr-TR" sz="1100" spc="-25" dirty="0">
                          <a:solidFill>
                            <a:srgbClr val="00B0F0"/>
                          </a:solidFill>
                          <a:effectLst/>
                        </a:rPr>
                        <a:t> </a:t>
                      </a:r>
                      <a:r>
                        <a:rPr lang="tr-TR" sz="1100" dirty="0">
                          <a:solidFill>
                            <a:srgbClr val="00B0F0"/>
                          </a:solidFill>
                          <a:effectLst/>
                        </a:rPr>
                        <a:t>koruma</a:t>
                      </a:r>
                      <a:endParaRPr lang="tr-TR"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76686550"/>
                  </a:ext>
                </a:extLst>
              </a:tr>
              <a:tr h="2772754">
                <a:tc>
                  <a:txBody>
                    <a:bodyPr/>
                    <a:lstStyle/>
                    <a:p>
                      <a:pPr algn="l">
                        <a:spcAft>
                          <a:spcPts val="800"/>
                        </a:spcAft>
                      </a:pPr>
                      <a:r>
                        <a:rPr lang="en-US" sz="1100" dirty="0">
                          <a:effectLst/>
                        </a:rPr>
                        <a:t>D1.1</a:t>
                      </a:r>
                      <a:r>
                        <a:rPr lang="en-US" sz="1100" spc="-5" dirty="0">
                          <a:effectLst/>
                        </a:rPr>
                        <a:t> </a:t>
                      </a:r>
                      <a:r>
                        <a:rPr lang="en-US" sz="1100" dirty="0" err="1">
                          <a:effectLst/>
                        </a:rPr>
                        <a:t>Çevreye</a:t>
                      </a:r>
                      <a:r>
                        <a:rPr lang="en-US" sz="1100" spc="-10" dirty="0">
                          <a:effectLst/>
                        </a:rPr>
                        <a:t> </a:t>
                      </a:r>
                      <a:r>
                        <a:rPr lang="en-US" sz="1100" dirty="0" err="1">
                          <a:effectLst/>
                        </a:rPr>
                        <a:t>duyarlı</a:t>
                      </a:r>
                      <a:r>
                        <a:rPr lang="en-US" sz="1100" dirty="0">
                          <a:effectLst/>
                        </a:rPr>
                        <a:t> </a:t>
                      </a:r>
                      <a:r>
                        <a:rPr lang="en-US" sz="1100" dirty="0" err="1">
                          <a:effectLst/>
                        </a:rPr>
                        <a:t>satın</a:t>
                      </a:r>
                      <a:r>
                        <a:rPr lang="en-US" sz="1100" spc="-5" dirty="0">
                          <a:effectLst/>
                        </a:rPr>
                        <a:t> </a:t>
                      </a:r>
                      <a:r>
                        <a:rPr lang="en-US" sz="1100" dirty="0">
                          <a:effectLst/>
                        </a:rPr>
                        <a:t>alma </a:t>
                      </a:r>
                      <a:r>
                        <a:rPr lang="en-US" sz="1100" spc="-5" dirty="0" err="1">
                          <a:effectLst/>
                        </a:rPr>
                        <a:t>Satın</a:t>
                      </a:r>
                      <a:r>
                        <a:rPr lang="en-US" sz="1100" spc="-55" dirty="0">
                          <a:effectLst/>
                        </a:rPr>
                        <a:t> </a:t>
                      </a:r>
                      <a:r>
                        <a:rPr lang="en-US" sz="1100" spc="-5" dirty="0">
                          <a:effectLst/>
                        </a:rPr>
                        <a:t>alma</a:t>
                      </a:r>
                      <a:r>
                        <a:rPr lang="en-US" sz="1100" spc="-60" dirty="0">
                          <a:effectLst/>
                        </a:rPr>
                        <a:t> </a:t>
                      </a:r>
                      <a:r>
                        <a:rPr lang="en-US" sz="1100" spc="-5" dirty="0" err="1">
                          <a:effectLst/>
                        </a:rPr>
                        <a:t>politikaları</a:t>
                      </a:r>
                      <a:r>
                        <a:rPr lang="en-US" sz="1100" spc="-5" dirty="0">
                          <a:effectLst/>
                        </a:rPr>
                        <a:t>,</a:t>
                      </a:r>
                      <a:r>
                        <a:rPr lang="en-US" sz="1100" spc="-55" dirty="0">
                          <a:effectLst/>
                        </a:rPr>
                        <a:t> </a:t>
                      </a:r>
                      <a:r>
                        <a:rPr lang="en-US" sz="1100" spc="-5" dirty="0" err="1">
                          <a:effectLst/>
                        </a:rPr>
                        <a:t>mallar</a:t>
                      </a:r>
                      <a:r>
                        <a:rPr lang="en-US" sz="1100" spc="-5" dirty="0">
                          <a:effectLst/>
                        </a:rPr>
                        <a:t>,</a:t>
                      </a:r>
                      <a:r>
                        <a:rPr lang="en-US" sz="1100" spc="-55" dirty="0">
                          <a:effectLst/>
                        </a:rPr>
                        <a:t> </a:t>
                      </a:r>
                      <a:r>
                        <a:rPr lang="en-US" sz="1100" dirty="0" err="1">
                          <a:effectLst/>
                        </a:rPr>
                        <a:t>yiyecek</a:t>
                      </a:r>
                      <a:r>
                        <a:rPr lang="en-US" sz="1100" dirty="0">
                          <a:effectLst/>
                        </a:rPr>
                        <a:t>,</a:t>
                      </a:r>
                      <a:r>
                        <a:rPr lang="en-US" sz="1100" spc="-65" dirty="0">
                          <a:effectLst/>
                        </a:rPr>
                        <a:t> </a:t>
                      </a:r>
                      <a:r>
                        <a:rPr lang="en-US" sz="1100" dirty="0" err="1">
                          <a:effectLst/>
                        </a:rPr>
                        <a:t>içecek</a:t>
                      </a:r>
                      <a:r>
                        <a:rPr lang="en-US" sz="1100" dirty="0">
                          <a:effectLst/>
                        </a:rPr>
                        <a:t>,</a:t>
                      </a:r>
                      <a:r>
                        <a:rPr lang="en-US" sz="1100" spc="-55" dirty="0">
                          <a:effectLst/>
                        </a:rPr>
                        <a:t> </a:t>
                      </a:r>
                      <a:r>
                        <a:rPr lang="en-US" sz="1100" dirty="0" err="1">
                          <a:effectLst/>
                        </a:rPr>
                        <a:t>inşaat</a:t>
                      </a:r>
                      <a:r>
                        <a:rPr lang="en-US" sz="1100" spc="-55" dirty="0">
                          <a:effectLst/>
                        </a:rPr>
                        <a:t> </a:t>
                      </a:r>
                      <a:r>
                        <a:rPr lang="en-US" sz="1100" dirty="0" err="1">
                          <a:effectLst/>
                        </a:rPr>
                        <a:t>malzemeleri</a:t>
                      </a:r>
                      <a:r>
                        <a:rPr lang="en-US" sz="1100" spc="-60" dirty="0">
                          <a:effectLst/>
                        </a:rPr>
                        <a:t> </a:t>
                      </a:r>
                      <a:r>
                        <a:rPr lang="en-US" sz="1100" dirty="0">
                          <a:effectLst/>
                        </a:rPr>
                        <a:t>ve</a:t>
                      </a:r>
                      <a:r>
                        <a:rPr lang="en-US" sz="1100" spc="-60" dirty="0">
                          <a:effectLst/>
                        </a:rPr>
                        <a:t> </a:t>
                      </a:r>
                      <a:r>
                        <a:rPr lang="en-US" sz="1100" dirty="0" err="1">
                          <a:effectLst/>
                        </a:rPr>
                        <a:t>sarf</a:t>
                      </a:r>
                      <a:r>
                        <a:rPr lang="en-US" sz="1100" spc="-65" dirty="0">
                          <a:effectLst/>
                        </a:rPr>
                        <a:t> </a:t>
                      </a:r>
                      <a:r>
                        <a:rPr lang="en-US" sz="1100" dirty="0" err="1">
                          <a:effectLst/>
                        </a:rPr>
                        <a:t>malzemeleri</a:t>
                      </a:r>
                      <a:r>
                        <a:rPr lang="en-US" sz="1100" dirty="0">
                          <a:effectLst/>
                        </a:rPr>
                        <a:t> </a:t>
                      </a:r>
                      <a:r>
                        <a:rPr lang="en-US" sz="1100" dirty="0" err="1">
                          <a:effectLst/>
                        </a:rPr>
                        <a:t>dahil</a:t>
                      </a:r>
                      <a:r>
                        <a:rPr lang="en-US" sz="1100" spc="-70" dirty="0">
                          <a:effectLst/>
                        </a:rPr>
                        <a:t> </a:t>
                      </a:r>
                      <a:r>
                        <a:rPr lang="en-US" sz="1100" dirty="0">
                          <a:effectLst/>
                        </a:rPr>
                        <a:t>olmak</a:t>
                      </a:r>
                      <a:r>
                        <a:rPr lang="en-US" sz="1100" spc="-60" dirty="0">
                          <a:effectLst/>
                        </a:rPr>
                        <a:t> </a:t>
                      </a:r>
                      <a:r>
                        <a:rPr lang="en-US" sz="1100" dirty="0">
                          <a:effectLst/>
                        </a:rPr>
                        <a:t>üzere</a:t>
                      </a:r>
                      <a:r>
                        <a:rPr lang="en-US" sz="1100" spc="-65" dirty="0">
                          <a:effectLst/>
                        </a:rPr>
                        <a:t> </a:t>
                      </a:r>
                      <a:r>
                        <a:rPr lang="en-US" sz="1100" dirty="0" err="1">
                          <a:effectLst/>
                        </a:rPr>
                        <a:t>çevresel</a:t>
                      </a:r>
                      <a:r>
                        <a:rPr lang="en-US" sz="1100" spc="-55" dirty="0">
                          <a:effectLst/>
                        </a:rPr>
                        <a:t> </a:t>
                      </a:r>
                      <a:r>
                        <a:rPr lang="en-US" sz="1100" dirty="0" err="1">
                          <a:effectLst/>
                        </a:rPr>
                        <a:t>açıdan</a:t>
                      </a:r>
                      <a:r>
                        <a:rPr lang="en-US" sz="1100" spc="-55" dirty="0">
                          <a:effectLst/>
                        </a:rPr>
                        <a:t> </a:t>
                      </a:r>
                      <a:r>
                        <a:rPr lang="en-US" sz="1100" dirty="0" err="1">
                          <a:effectLst/>
                        </a:rPr>
                        <a:t>sürdürülebilir</a:t>
                      </a:r>
                      <a:r>
                        <a:rPr lang="en-US" sz="1100" spc="-55" dirty="0">
                          <a:effectLst/>
                        </a:rPr>
                        <a:t> </a:t>
                      </a:r>
                      <a:r>
                        <a:rPr lang="en-US" sz="1100" dirty="0" err="1">
                          <a:effectLst/>
                        </a:rPr>
                        <a:t>tedarikçiler</a:t>
                      </a:r>
                      <a:r>
                        <a:rPr lang="en-US" sz="1100" spc="-55" dirty="0">
                          <a:effectLst/>
                        </a:rPr>
                        <a:t> </a:t>
                      </a:r>
                      <a:r>
                        <a:rPr lang="en-US" sz="1100" dirty="0">
                          <a:effectLst/>
                        </a:rPr>
                        <a:t>ve</a:t>
                      </a:r>
                      <a:r>
                        <a:rPr lang="en-US" sz="1100" spc="-65" dirty="0">
                          <a:effectLst/>
                        </a:rPr>
                        <a:t> </a:t>
                      </a:r>
                      <a:r>
                        <a:rPr lang="en-US" sz="1100" dirty="0" err="1">
                          <a:effectLst/>
                        </a:rPr>
                        <a:t>ürünlere</a:t>
                      </a:r>
                      <a:r>
                        <a:rPr lang="en-US" sz="1100" spc="-65" dirty="0">
                          <a:effectLst/>
                        </a:rPr>
                        <a:t> </a:t>
                      </a:r>
                      <a:r>
                        <a:rPr lang="en-US" sz="1100" dirty="0" err="1">
                          <a:effectLst/>
                        </a:rPr>
                        <a:t>öncelik</a:t>
                      </a:r>
                      <a:r>
                        <a:rPr lang="en-US" sz="1100" spc="-60" dirty="0">
                          <a:effectLst/>
                        </a:rPr>
                        <a:t> </a:t>
                      </a:r>
                      <a:r>
                        <a:rPr lang="en-US" sz="1100" dirty="0" err="1">
                          <a:effectLst/>
                        </a:rPr>
                        <a:t>verir</a:t>
                      </a:r>
                      <a:r>
                        <a:rPr lang="en-US" sz="1100" dirty="0">
                          <a:effectLst/>
                        </a:rPr>
                        <a:t>.</a:t>
                      </a:r>
                      <a:endParaRPr lang="tr-TR" sz="1100" dirty="0">
                        <a:effectLst/>
                      </a:endParaRPr>
                    </a:p>
                    <a:p>
                      <a:pPr algn="l">
                        <a:spcAft>
                          <a:spcPts val="800"/>
                        </a:spcAft>
                      </a:pPr>
                      <a:r>
                        <a:rPr lang="tr-TR" sz="1100" b="1" dirty="0">
                          <a:solidFill>
                            <a:srgbClr val="FF0000"/>
                          </a:solidFill>
                          <a:effectLst/>
                        </a:rPr>
                        <a:t>İlgili belgeler:</a:t>
                      </a:r>
                    </a:p>
                    <a:p>
                      <a:pPr marL="342900" lvl="0" indent="-342900" algn="l">
                        <a:lnSpc>
                          <a:spcPct val="130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İşletme tarafından hazırlanan ve onaylı, yayımlanmış bir satın alma politika belgesi</a:t>
                      </a:r>
                    </a:p>
                    <a:p>
                      <a:pPr marL="342900" lvl="0" indent="-342900" algn="l">
                        <a:lnSpc>
                          <a:spcPct val="112000"/>
                        </a:lnSpc>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Satın alma kayıtları, çevreye duyarlı ürünlerin oranı (FSC sertifikalı vb.), sürdürülebilir ürün temin eden tedarikçi listesi</a:t>
                      </a:r>
                    </a:p>
                    <a:p>
                      <a:pPr marL="342900" lvl="0" indent="-342900" algn="l">
                        <a:lnSpc>
                          <a:spcPct val="130000"/>
                        </a:lnSpc>
                        <a:spcAft>
                          <a:spcPts val="1400"/>
                        </a:spcAft>
                        <a:buClr>
                          <a:srgbClr val="000000"/>
                        </a:buClr>
                        <a:buSzPts val="1000"/>
                        <a:buFont typeface="Arial" panose="020B0604020202020204" pitchFamily="34" charset="0"/>
                        <a:buChar char="•"/>
                        <a:tabLst>
                          <a:tab pos="466725" algn="l"/>
                        </a:tabLst>
                      </a:pPr>
                      <a:r>
                        <a:rPr lang="tr-TR" sz="1100" u="none" strike="noStrike" spc="0" dirty="0">
                          <a:effectLst/>
                        </a:rPr>
                        <a:t>Bir önceki denetimden sonra çevreye duyarlı ürün tedarik oranında artışın belgelenmesi</a:t>
                      </a:r>
                      <a:endParaRPr lang="tr-TR" sz="1100" dirty="0">
                        <a:effectLst/>
                      </a:endParaRPr>
                    </a:p>
                    <a:p>
                      <a:pPr algn="l">
                        <a:spcAft>
                          <a:spcPts val="500"/>
                        </a:spcAft>
                      </a:pPr>
                      <a:r>
                        <a:rPr lang="tr-TR" sz="1100" dirty="0">
                          <a:effectLst/>
                        </a:rPr>
                        <a:t> </a:t>
                      </a:r>
                    </a:p>
                    <a:p>
                      <a:pPr algn="l">
                        <a:spcAft>
                          <a:spcPts val="500"/>
                        </a:spcAft>
                      </a:pPr>
                      <a:r>
                        <a:rPr lang="tr-TR" sz="1100" b="1" dirty="0">
                          <a:solidFill>
                            <a:srgbClr val="FF0000"/>
                          </a:solidFill>
                          <a:effectLst/>
                        </a:rPr>
                        <a:t>Diğer destekleyici belgeler:</a:t>
                      </a:r>
                    </a:p>
                    <a:p>
                      <a:pPr marL="342900" lvl="0" indent="-342900" algn="l">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ISO 9001 Kalite yönetim sistemi</a:t>
                      </a:r>
                    </a:p>
                    <a:p>
                      <a:pPr marL="342900" lvl="0" indent="-342900" algn="l">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Satın alma ile sorumlu personele yönelik enerji ve çevre eğitimleri</a:t>
                      </a:r>
                    </a:p>
                    <a:p>
                      <a:pPr marL="342900" lvl="0" indent="-342900" algn="l">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Tedarikçinin ISO 14001 Çevre yönetim sistemi, 50001 Enerji Yönetim Sistemi gibi sertifikalara sahip olduğuna dair kanıtlar</a:t>
                      </a:r>
                    </a:p>
                    <a:p>
                      <a:pPr marL="342900" lvl="0" indent="-342900" algn="l">
                        <a:spcAft>
                          <a:spcPts val="0"/>
                        </a:spcAft>
                        <a:buClr>
                          <a:srgbClr val="000000"/>
                        </a:buClr>
                        <a:buSzPts val="1000"/>
                        <a:buFont typeface="Arial" panose="020B0604020202020204" pitchFamily="34" charset="0"/>
                        <a:buChar char="•"/>
                        <a:tabLst>
                          <a:tab pos="466725" algn="l"/>
                        </a:tabLst>
                      </a:pPr>
                      <a:r>
                        <a:rPr lang="tr-TR" sz="1100" u="none" strike="noStrike" spc="0" dirty="0">
                          <a:effectLst/>
                        </a:rPr>
                        <a:t>ISO 22000 Gıda güvenliği sistemi</a:t>
                      </a:r>
                    </a:p>
                    <a:p>
                      <a:pPr marL="158115" algn="l">
                        <a:spcBef>
                          <a:spcPts val="595"/>
                        </a:spcBef>
                        <a:spcAft>
                          <a:spcPts val="0"/>
                        </a:spcAft>
                      </a:pPr>
                      <a:r>
                        <a:rPr lang="tr-TR" sz="1100" dirty="0">
                          <a:effectLst/>
                        </a:rPr>
                        <a:t>ISO 26000 Sosyal sorumluluk yönetim sistemi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4203760"/>
                  </a:ext>
                </a:extLst>
              </a:tr>
            </a:tbl>
          </a:graphicData>
        </a:graphic>
      </p:graphicFrame>
    </p:spTree>
    <p:extLst>
      <p:ext uri="{BB962C8B-B14F-4D97-AF65-F5344CB8AC3E}">
        <p14:creationId xmlns:p14="http://schemas.microsoft.com/office/powerpoint/2010/main" val="29802437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2838</Words>
  <Application>Microsoft Office PowerPoint</Application>
  <PresentationFormat>Geniş ekran</PresentationFormat>
  <Paragraphs>293</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Times New Roman</vt:lpstr>
      <vt:lpstr>Office Teması</vt:lpstr>
      <vt:lpstr> KARS İL KÜLTÜR VE TURİZM MÜDÜRLÜĞÜ</vt:lpstr>
      <vt:lpstr>YASAL DAYANAK</vt:lpstr>
      <vt:lpstr>PowerPoint Sunusu</vt:lpstr>
      <vt:lpstr>KAPSAM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1.Aşama Belgelendirme Yapmaya Yetkili Firmalar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KARS İL KÜLTÜR VE TURİZM MÜDÜRLÜĞÜ</dc:title>
  <dc:creator>BTGM</dc:creator>
  <cp:lastModifiedBy>BTGM</cp:lastModifiedBy>
  <cp:revision>19</cp:revision>
  <dcterms:created xsi:type="dcterms:W3CDTF">2023-01-04T11:13:42Z</dcterms:created>
  <dcterms:modified xsi:type="dcterms:W3CDTF">2023-01-05T06:27:59Z</dcterms:modified>
</cp:coreProperties>
</file>